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9" r:id="rId3"/>
    <p:sldId id="271" r:id="rId4"/>
    <p:sldId id="272" r:id="rId5"/>
    <p:sldId id="257" r:id="rId6"/>
    <p:sldId id="258" r:id="rId7"/>
    <p:sldId id="259" r:id="rId8"/>
    <p:sldId id="260" r:id="rId9"/>
    <p:sldId id="261" r:id="rId10"/>
    <p:sldId id="262" r:id="rId11"/>
    <p:sldId id="263" r:id="rId12"/>
    <p:sldId id="264" r:id="rId13"/>
    <p:sldId id="265" r:id="rId14"/>
    <p:sldId id="273" r:id="rId15"/>
    <p:sldId id="266" r:id="rId16"/>
    <p:sldId id="270" r:id="rId17"/>
    <p:sldId id="267" r:id="rId18"/>
    <p:sldId id="268" r:id="rId1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5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952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Weather Forecasting for Power Prediction</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This presentation explores using AI to forecast weather. It also focuses on predicting renewable energy power output. Our goal is optimizing energy systems. This ensures better grid stability and efficiency.</a:t>
            </a:r>
            <a:endParaRPr lang="en-US" sz="1750" dirty="0"/>
          </a:p>
        </p:txBody>
      </p:sp>
      <p:pic>
        <p:nvPicPr>
          <p:cNvPr id="5" name="Picture 12">
            <a:extLst>
              <a:ext uri="{FF2B5EF4-FFF2-40B4-BE49-F238E27FC236}">
                <a16:creationId xmlns:a16="http://schemas.microsoft.com/office/drawing/2014/main" id="{2F68114B-1E7B-83CA-0C44-80BFD44E0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335"/>
            <a:ext cx="4985260" cy="13096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a:extLst>
              <a:ext uri="{FF2B5EF4-FFF2-40B4-BE49-F238E27FC236}">
                <a16:creationId xmlns:a16="http://schemas.microsoft.com/office/drawing/2014/main" id="{1C007129-A540-35A8-E02B-C3D41FF3D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598" y="-11550"/>
            <a:ext cx="3630102" cy="13525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6C91FC-0329-CA3F-CDB2-0E461B37213D}"/>
              </a:ext>
            </a:extLst>
          </p:cNvPr>
          <p:cNvSpPr txBox="1"/>
          <p:nvPr/>
        </p:nvSpPr>
        <p:spPr>
          <a:xfrm>
            <a:off x="793790" y="6143105"/>
            <a:ext cx="4426603" cy="954107"/>
          </a:xfrm>
          <a:prstGeom prst="rect">
            <a:avLst/>
          </a:prstGeom>
          <a:noFill/>
        </p:spPr>
        <p:txBody>
          <a:bodyPr wrap="square" rtlCol="0">
            <a:spAutoFit/>
          </a:bodyPr>
          <a:lstStyle/>
          <a:p>
            <a:r>
              <a:rPr lang="en-US" sz="1400" dirty="0"/>
              <a:t>ADITH P                                  –              CB.EN.U4ELC22002</a:t>
            </a:r>
          </a:p>
          <a:p>
            <a:r>
              <a:rPr lang="en-US" sz="1400" dirty="0"/>
              <a:t>HARIKRISHNAN MIRAJ        –              CB.EN.U4ELC22014</a:t>
            </a:r>
          </a:p>
          <a:p>
            <a:r>
              <a:rPr lang="en-US" sz="1400" dirty="0"/>
              <a:t>MONISH KIRAN                     –              CB.EN.U4ELC22032</a:t>
            </a:r>
          </a:p>
          <a:p>
            <a:r>
              <a:rPr lang="en-US" sz="1400" dirty="0"/>
              <a:t>SAKET RAM                            –              CB.EN.U4ELC22048</a:t>
            </a:r>
            <a:endParaRPr lang="en-IN"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8056" y="501253"/>
            <a:ext cx="4557832" cy="569714"/>
          </a:xfrm>
          <a:prstGeom prst="rect">
            <a:avLst/>
          </a:prstGeom>
          <a:noFill/>
          <a:ln/>
        </p:spPr>
        <p:txBody>
          <a:bodyPr wrap="none" lIns="0" tIns="0" rIns="0" bIns="0" rtlCol="0" anchor="t"/>
          <a:lstStyle/>
          <a:p>
            <a:pPr marL="0" indent="0" algn="l">
              <a:lnSpc>
                <a:spcPts val="4450"/>
              </a:lnSpc>
              <a:buNone/>
            </a:pPr>
            <a:r>
              <a:rPr lang="en-US" sz="3550" b="1" kern="0" spc="-108" dirty="0">
                <a:solidFill>
                  <a:srgbClr val="000000"/>
                </a:solidFill>
                <a:latin typeface="Inter Bold" pitchFamily="34" charset="0"/>
                <a:ea typeface="Inter Bold" pitchFamily="34" charset="-122"/>
                <a:cs typeface="Inter Bold" pitchFamily="34" charset="-120"/>
              </a:rPr>
              <a:t>LSTM</a:t>
            </a:r>
            <a:endParaRPr lang="en-US" sz="3550" dirty="0"/>
          </a:p>
        </p:txBody>
      </p:sp>
      <p:sp>
        <p:nvSpPr>
          <p:cNvPr id="3" name="Text 1"/>
          <p:cNvSpPr/>
          <p:nvPr/>
        </p:nvSpPr>
        <p:spPr>
          <a:xfrm>
            <a:off x="638056" y="1435537"/>
            <a:ext cx="13354288" cy="291584"/>
          </a:xfrm>
          <a:prstGeom prst="rect">
            <a:avLst/>
          </a:prstGeom>
          <a:noFill/>
          <a:ln/>
        </p:spPr>
        <p:txBody>
          <a:bodyPr wrap="non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Key components of the LSTM model for time series forecasting</a:t>
            </a:r>
            <a:endParaRPr lang="en-US" sz="1400" dirty="0"/>
          </a:p>
        </p:txBody>
      </p:sp>
      <p:pic>
        <p:nvPicPr>
          <p:cNvPr id="4" name="Image 0" descr="preencoded.png"/>
          <p:cNvPicPr>
            <a:picLocks noChangeAspect="1"/>
          </p:cNvPicPr>
          <p:nvPr/>
        </p:nvPicPr>
        <p:blipFill>
          <a:blip r:embed="rId3"/>
          <a:stretch>
            <a:fillRect/>
          </a:stretch>
        </p:blipFill>
        <p:spPr>
          <a:xfrm>
            <a:off x="638056" y="1932146"/>
            <a:ext cx="4269105" cy="2638425"/>
          </a:xfrm>
          <a:prstGeom prst="rect">
            <a:avLst/>
          </a:prstGeom>
        </p:spPr>
      </p:pic>
      <p:sp>
        <p:nvSpPr>
          <p:cNvPr id="5" name="Text 2"/>
          <p:cNvSpPr/>
          <p:nvPr/>
        </p:nvSpPr>
        <p:spPr>
          <a:xfrm>
            <a:off x="638056" y="4798457"/>
            <a:ext cx="2278856" cy="284798"/>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Sequential Input</a:t>
            </a:r>
            <a:endParaRPr lang="en-US" sz="1750" dirty="0"/>
          </a:p>
        </p:txBody>
      </p:sp>
      <p:sp>
        <p:nvSpPr>
          <p:cNvPr id="6" name="Text 3"/>
          <p:cNvSpPr/>
          <p:nvPr/>
        </p:nvSpPr>
        <p:spPr>
          <a:xfrm>
            <a:off x="638056" y="5192554"/>
            <a:ext cx="4269105" cy="874752"/>
          </a:xfrm>
          <a:prstGeom prst="rect">
            <a:avLst/>
          </a:prstGeom>
          <a:noFill/>
          <a:ln/>
        </p:spPr>
        <p:txBody>
          <a:bodyPr wrap="squar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Accepts sequential input of power consumption and weather features, structured as a 3D tensor (samples, time steps, features).</a:t>
            </a:r>
            <a:endParaRPr lang="en-US" sz="1400" dirty="0"/>
          </a:p>
        </p:txBody>
      </p:sp>
      <p:pic>
        <p:nvPicPr>
          <p:cNvPr id="7" name="Image 1" descr="preencoded.png"/>
          <p:cNvPicPr>
            <a:picLocks noChangeAspect="1"/>
          </p:cNvPicPr>
          <p:nvPr/>
        </p:nvPicPr>
        <p:blipFill>
          <a:blip r:embed="rId4"/>
          <a:stretch>
            <a:fillRect/>
          </a:stretch>
        </p:blipFill>
        <p:spPr>
          <a:xfrm>
            <a:off x="5180528" y="1932146"/>
            <a:ext cx="4269224" cy="2638544"/>
          </a:xfrm>
          <a:prstGeom prst="rect">
            <a:avLst/>
          </a:prstGeom>
        </p:spPr>
      </p:pic>
      <p:sp>
        <p:nvSpPr>
          <p:cNvPr id="8" name="Text 4"/>
          <p:cNvSpPr/>
          <p:nvPr/>
        </p:nvSpPr>
        <p:spPr>
          <a:xfrm>
            <a:off x="5180528" y="4798576"/>
            <a:ext cx="2765346" cy="284798"/>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LSTM Layers with Dropout</a:t>
            </a:r>
            <a:endParaRPr lang="en-US" sz="1750" dirty="0"/>
          </a:p>
        </p:txBody>
      </p:sp>
      <p:sp>
        <p:nvSpPr>
          <p:cNvPr id="9" name="Text 5"/>
          <p:cNvSpPr/>
          <p:nvPr/>
        </p:nvSpPr>
        <p:spPr>
          <a:xfrm>
            <a:off x="5180528" y="5192673"/>
            <a:ext cx="4269224" cy="583168"/>
          </a:xfrm>
          <a:prstGeom prst="rect">
            <a:avLst/>
          </a:prstGeom>
          <a:noFill/>
          <a:ln/>
        </p:spPr>
        <p:txBody>
          <a:bodyPr wrap="squar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Features two LSTM layers, each with 50 units, followed by dropout layers with a 0.2 dropout rate.</a:t>
            </a:r>
            <a:endParaRPr lang="en-US" sz="1400" dirty="0"/>
          </a:p>
        </p:txBody>
      </p:sp>
      <p:pic>
        <p:nvPicPr>
          <p:cNvPr id="10" name="Image 2" descr="preencoded.png"/>
          <p:cNvPicPr>
            <a:picLocks noChangeAspect="1"/>
          </p:cNvPicPr>
          <p:nvPr/>
        </p:nvPicPr>
        <p:blipFill>
          <a:blip r:embed="rId5"/>
          <a:stretch>
            <a:fillRect/>
          </a:stretch>
        </p:blipFill>
        <p:spPr>
          <a:xfrm>
            <a:off x="9723120" y="1932146"/>
            <a:ext cx="4269224" cy="2638544"/>
          </a:xfrm>
          <a:prstGeom prst="rect">
            <a:avLst/>
          </a:prstGeom>
        </p:spPr>
      </p:pic>
      <p:sp>
        <p:nvSpPr>
          <p:cNvPr id="11" name="Text 6"/>
          <p:cNvSpPr/>
          <p:nvPr/>
        </p:nvSpPr>
        <p:spPr>
          <a:xfrm>
            <a:off x="9723120" y="4798576"/>
            <a:ext cx="2278856" cy="284798"/>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Optimization</a:t>
            </a:r>
            <a:endParaRPr lang="en-US" sz="1750" dirty="0"/>
          </a:p>
        </p:txBody>
      </p:sp>
      <p:sp>
        <p:nvSpPr>
          <p:cNvPr id="12" name="Text 7"/>
          <p:cNvSpPr/>
          <p:nvPr/>
        </p:nvSpPr>
        <p:spPr>
          <a:xfrm>
            <a:off x="9723120" y="5192673"/>
            <a:ext cx="4269224" cy="874752"/>
          </a:xfrm>
          <a:prstGeom prst="rect">
            <a:avLst/>
          </a:prstGeom>
          <a:noFill/>
          <a:ln/>
        </p:spPr>
        <p:txBody>
          <a:bodyPr wrap="squar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Employs the Adam optimizer with a learning rate of 0.001 and a mean squared error loss function for efficient learning.</a:t>
            </a:r>
            <a:endParaRPr lang="en-US" sz="1400" dirty="0"/>
          </a:p>
        </p:txBody>
      </p:sp>
      <p:sp>
        <p:nvSpPr>
          <p:cNvPr id="13" name="Shape 8"/>
          <p:cNvSpPr/>
          <p:nvPr/>
        </p:nvSpPr>
        <p:spPr>
          <a:xfrm>
            <a:off x="638056" y="6272451"/>
            <a:ext cx="4329946" cy="1648658"/>
          </a:xfrm>
          <a:prstGeom prst="roundRect">
            <a:avLst>
              <a:gd name="adj" fmla="val 4645"/>
            </a:avLst>
          </a:prstGeom>
          <a:solidFill>
            <a:srgbClr val="DADBF1"/>
          </a:solidFill>
          <a:ln w="7620">
            <a:solidFill>
              <a:srgbClr val="C0C1D7"/>
            </a:solidFill>
            <a:prstDash val="solid"/>
          </a:ln>
        </p:spPr>
        <p:txBody>
          <a:bodyPr/>
          <a:lstStyle/>
          <a:p>
            <a:endParaRPr lang="en-IN"/>
          </a:p>
        </p:txBody>
      </p:sp>
      <p:sp>
        <p:nvSpPr>
          <p:cNvPr id="14" name="Text 9"/>
          <p:cNvSpPr/>
          <p:nvPr/>
        </p:nvSpPr>
        <p:spPr>
          <a:xfrm>
            <a:off x="827961" y="6462355"/>
            <a:ext cx="2278856" cy="284798"/>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Training Process</a:t>
            </a:r>
            <a:endParaRPr lang="en-US" sz="1750" dirty="0"/>
          </a:p>
        </p:txBody>
      </p:sp>
      <p:sp>
        <p:nvSpPr>
          <p:cNvPr id="15" name="Text 10"/>
          <p:cNvSpPr/>
          <p:nvPr/>
        </p:nvSpPr>
        <p:spPr>
          <a:xfrm>
            <a:off x="827961" y="6856452"/>
            <a:ext cx="3950137" cy="874752"/>
          </a:xfrm>
          <a:prstGeom prst="rect">
            <a:avLst/>
          </a:prstGeom>
          <a:noFill/>
          <a:ln/>
        </p:spPr>
        <p:txBody>
          <a:bodyPr wrap="squar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We iteratively train the LSTM model on the merged data to optimize performance and make accurate predictions. </a:t>
            </a:r>
            <a:endParaRPr lang="en-US" sz="1400" dirty="0"/>
          </a:p>
        </p:txBody>
      </p:sp>
      <p:sp>
        <p:nvSpPr>
          <p:cNvPr id="16" name="Shape 11"/>
          <p:cNvSpPr/>
          <p:nvPr/>
        </p:nvSpPr>
        <p:spPr>
          <a:xfrm>
            <a:off x="5150287" y="6272451"/>
            <a:ext cx="4329946" cy="1648658"/>
          </a:xfrm>
          <a:prstGeom prst="roundRect">
            <a:avLst>
              <a:gd name="adj" fmla="val 4645"/>
            </a:avLst>
          </a:prstGeom>
          <a:solidFill>
            <a:srgbClr val="DADBF1"/>
          </a:solidFill>
          <a:ln w="7620">
            <a:solidFill>
              <a:srgbClr val="C0C1D7"/>
            </a:solidFill>
            <a:prstDash val="solid"/>
          </a:ln>
        </p:spPr>
        <p:txBody>
          <a:bodyPr/>
          <a:lstStyle/>
          <a:p>
            <a:endParaRPr lang="en-IN"/>
          </a:p>
        </p:txBody>
      </p:sp>
      <p:sp>
        <p:nvSpPr>
          <p:cNvPr id="17" name="Text 12"/>
          <p:cNvSpPr/>
          <p:nvPr/>
        </p:nvSpPr>
        <p:spPr>
          <a:xfrm>
            <a:off x="5340191" y="6462355"/>
            <a:ext cx="2278856" cy="284798"/>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Validation</a:t>
            </a:r>
            <a:endParaRPr lang="en-US" sz="1750" dirty="0"/>
          </a:p>
        </p:txBody>
      </p:sp>
      <p:sp>
        <p:nvSpPr>
          <p:cNvPr id="18" name="Text 13"/>
          <p:cNvSpPr/>
          <p:nvPr/>
        </p:nvSpPr>
        <p:spPr>
          <a:xfrm>
            <a:off x="5340191" y="6856452"/>
            <a:ext cx="3950137" cy="874752"/>
          </a:xfrm>
          <a:prstGeom prst="rect">
            <a:avLst/>
          </a:prstGeom>
          <a:noFill/>
          <a:ln/>
        </p:spPr>
        <p:txBody>
          <a:bodyPr wrap="squar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We evaluate the model's performance using validation datasets to ensure it generalizes well to unseen data.</a:t>
            </a:r>
            <a:endParaRPr lang="en-US" sz="1400" dirty="0"/>
          </a:p>
        </p:txBody>
      </p:sp>
      <p:sp>
        <p:nvSpPr>
          <p:cNvPr id="19" name="Shape 14"/>
          <p:cNvSpPr/>
          <p:nvPr/>
        </p:nvSpPr>
        <p:spPr>
          <a:xfrm>
            <a:off x="9662517" y="6272451"/>
            <a:ext cx="4329946" cy="1648658"/>
          </a:xfrm>
          <a:prstGeom prst="roundRect">
            <a:avLst>
              <a:gd name="adj" fmla="val 4645"/>
            </a:avLst>
          </a:prstGeom>
          <a:solidFill>
            <a:srgbClr val="DADBF1"/>
          </a:solidFill>
          <a:ln w="7620">
            <a:solidFill>
              <a:srgbClr val="C0C1D7"/>
            </a:solidFill>
            <a:prstDash val="solid"/>
          </a:ln>
        </p:spPr>
        <p:txBody>
          <a:bodyPr/>
          <a:lstStyle/>
          <a:p>
            <a:endParaRPr lang="en-IN"/>
          </a:p>
        </p:txBody>
      </p:sp>
      <p:sp>
        <p:nvSpPr>
          <p:cNvPr id="20" name="Text 15"/>
          <p:cNvSpPr/>
          <p:nvPr/>
        </p:nvSpPr>
        <p:spPr>
          <a:xfrm>
            <a:off x="9852422" y="6462355"/>
            <a:ext cx="2278856" cy="284798"/>
          </a:xfrm>
          <a:prstGeom prst="rect">
            <a:avLst/>
          </a:prstGeom>
          <a:noFill/>
          <a:ln/>
        </p:spPr>
        <p:txBody>
          <a:bodyPr wrap="none" lIns="0" tIns="0" rIns="0" bIns="0" rtlCol="0" anchor="t"/>
          <a:lstStyle/>
          <a:p>
            <a:pPr marL="0" indent="0" algn="l">
              <a:lnSpc>
                <a:spcPts val="2200"/>
              </a:lnSpc>
              <a:buNone/>
            </a:pPr>
            <a:r>
              <a:rPr lang="en-US" sz="1750" b="1" kern="0" spc="-54" dirty="0">
                <a:solidFill>
                  <a:srgbClr val="272525"/>
                </a:solidFill>
                <a:latin typeface="Inter Bold" pitchFamily="34" charset="0"/>
                <a:ea typeface="Inter Bold" pitchFamily="34" charset="-122"/>
                <a:cs typeface="Inter Bold" pitchFamily="34" charset="-120"/>
              </a:rPr>
              <a:t>Tuning</a:t>
            </a:r>
            <a:endParaRPr lang="en-US" sz="1750" dirty="0"/>
          </a:p>
        </p:txBody>
      </p:sp>
      <p:sp>
        <p:nvSpPr>
          <p:cNvPr id="21" name="Text 16"/>
          <p:cNvSpPr/>
          <p:nvPr/>
        </p:nvSpPr>
        <p:spPr>
          <a:xfrm>
            <a:off x="9852422" y="6856452"/>
            <a:ext cx="3950137" cy="874752"/>
          </a:xfrm>
          <a:prstGeom prst="rect">
            <a:avLst/>
          </a:prstGeom>
          <a:noFill/>
          <a:ln/>
        </p:spPr>
        <p:txBody>
          <a:bodyPr wrap="square" lIns="0" tIns="0" rIns="0" bIns="0" rtlCol="0" anchor="t"/>
          <a:lstStyle/>
          <a:p>
            <a:pPr marL="0" indent="0" algn="l">
              <a:lnSpc>
                <a:spcPts val="2250"/>
              </a:lnSpc>
              <a:buNone/>
            </a:pPr>
            <a:r>
              <a:rPr lang="en-US" sz="1400" kern="0" spc="-29" dirty="0">
                <a:solidFill>
                  <a:srgbClr val="272525"/>
                </a:solidFill>
                <a:latin typeface="Inter" pitchFamily="34" charset="0"/>
                <a:ea typeface="Inter" pitchFamily="34" charset="-122"/>
                <a:cs typeface="Inter" pitchFamily="34" charset="-120"/>
              </a:rPr>
              <a:t>Fine-tuning hyperparameters and adjusting the model architecture is crucial to enhance forecasting accuracy.</a:t>
            </a:r>
            <a:endParaRPr 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607" y="2368391"/>
            <a:ext cx="4919186" cy="3492698"/>
          </a:xfrm>
          <a:prstGeom prst="rect">
            <a:avLst/>
          </a:prstGeom>
        </p:spPr>
      </p:pic>
      <p:sp>
        <p:nvSpPr>
          <p:cNvPr id="4" name="Text 0"/>
          <p:cNvSpPr/>
          <p:nvPr/>
        </p:nvSpPr>
        <p:spPr>
          <a:xfrm>
            <a:off x="6280190" y="1065967"/>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XGBoost</a:t>
            </a:r>
            <a:endParaRPr lang="en-US" sz="4450" dirty="0"/>
          </a:p>
        </p:txBody>
      </p:sp>
      <p:sp>
        <p:nvSpPr>
          <p:cNvPr id="5" name="Shape 1"/>
          <p:cNvSpPr/>
          <p:nvPr/>
        </p:nvSpPr>
        <p:spPr>
          <a:xfrm>
            <a:off x="6280190" y="2114907"/>
            <a:ext cx="3664863" cy="2773799"/>
          </a:xfrm>
          <a:prstGeom prst="roundRect">
            <a:avLst>
              <a:gd name="adj" fmla="val 3435"/>
            </a:avLst>
          </a:prstGeom>
          <a:solidFill>
            <a:srgbClr val="DADBF1"/>
          </a:solidFill>
          <a:ln w="7620">
            <a:solidFill>
              <a:srgbClr val="C0C1D7"/>
            </a:solidFill>
            <a:prstDash val="solid"/>
          </a:ln>
        </p:spPr>
        <p:txBody>
          <a:bodyPr/>
          <a:lstStyle/>
          <a:p>
            <a:endParaRPr lang="en-IN"/>
          </a:p>
        </p:txBody>
      </p:sp>
      <p:sp>
        <p:nvSpPr>
          <p:cNvPr id="6" name="Text 2"/>
          <p:cNvSpPr/>
          <p:nvPr/>
        </p:nvSpPr>
        <p:spPr>
          <a:xfrm>
            <a:off x="6514624" y="234934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Feature Extraction</a:t>
            </a:r>
            <a:endParaRPr lang="en-US" sz="2200" dirty="0"/>
          </a:p>
        </p:txBody>
      </p:sp>
      <p:sp>
        <p:nvSpPr>
          <p:cNvPr id="7" name="Text 3"/>
          <p:cNvSpPr/>
          <p:nvPr/>
        </p:nvSpPr>
        <p:spPr>
          <a:xfrm>
            <a:off x="6514624" y="2839760"/>
            <a:ext cx="3195995" cy="1814513"/>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Extract weather features (temperature, wind speed, humidity) and lagged power consumption values to use as input for the XGBoost model.</a:t>
            </a:r>
            <a:endParaRPr lang="en-US" sz="1750" dirty="0"/>
          </a:p>
        </p:txBody>
      </p:sp>
      <p:sp>
        <p:nvSpPr>
          <p:cNvPr id="8" name="Shape 4"/>
          <p:cNvSpPr/>
          <p:nvPr/>
        </p:nvSpPr>
        <p:spPr>
          <a:xfrm>
            <a:off x="10171867" y="2114907"/>
            <a:ext cx="3664863" cy="2773799"/>
          </a:xfrm>
          <a:prstGeom prst="roundRect">
            <a:avLst>
              <a:gd name="adj" fmla="val 3435"/>
            </a:avLst>
          </a:prstGeom>
          <a:solidFill>
            <a:srgbClr val="DADBF1"/>
          </a:solidFill>
          <a:ln w="7620">
            <a:solidFill>
              <a:srgbClr val="C0C1D7"/>
            </a:solidFill>
            <a:prstDash val="solid"/>
          </a:ln>
        </p:spPr>
        <p:txBody>
          <a:bodyPr/>
          <a:lstStyle/>
          <a:p>
            <a:endParaRPr lang="en-IN"/>
          </a:p>
        </p:txBody>
      </p:sp>
      <p:sp>
        <p:nvSpPr>
          <p:cNvPr id="9" name="Text 5"/>
          <p:cNvSpPr/>
          <p:nvPr/>
        </p:nvSpPr>
        <p:spPr>
          <a:xfrm>
            <a:off x="10406301" y="234934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Model Training</a:t>
            </a:r>
            <a:endParaRPr lang="en-US" sz="2200" dirty="0"/>
          </a:p>
        </p:txBody>
      </p:sp>
      <p:sp>
        <p:nvSpPr>
          <p:cNvPr id="10" name="Text 6"/>
          <p:cNvSpPr/>
          <p:nvPr/>
        </p:nvSpPr>
        <p:spPr>
          <a:xfrm>
            <a:off x="10406301" y="2839760"/>
            <a:ext cx="3195995"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Train the XGBoost model using hyperparameter tuning to optimize its performance for power prediction.</a:t>
            </a:r>
            <a:endParaRPr lang="en-US" sz="1750" dirty="0"/>
          </a:p>
        </p:txBody>
      </p:sp>
      <p:sp>
        <p:nvSpPr>
          <p:cNvPr id="11" name="Shape 7"/>
          <p:cNvSpPr/>
          <p:nvPr/>
        </p:nvSpPr>
        <p:spPr>
          <a:xfrm>
            <a:off x="6280190" y="5115520"/>
            <a:ext cx="7556421" cy="2047994"/>
          </a:xfrm>
          <a:prstGeom prst="roundRect">
            <a:avLst>
              <a:gd name="adj" fmla="val 4652"/>
            </a:avLst>
          </a:prstGeom>
          <a:solidFill>
            <a:srgbClr val="DADBF1"/>
          </a:solidFill>
          <a:ln w="7620">
            <a:solidFill>
              <a:srgbClr val="C0C1D7"/>
            </a:solidFill>
            <a:prstDash val="solid"/>
          </a:ln>
        </p:spPr>
        <p:txBody>
          <a:bodyPr/>
          <a:lstStyle/>
          <a:p>
            <a:endParaRPr lang="en-IN"/>
          </a:p>
        </p:txBody>
      </p:sp>
      <p:sp>
        <p:nvSpPr>
          <p:cNvPr id="12" name="Text 8"/>
          <p:cNvSpPr/>
          <p:nvPr/>
        </p:nvSpPr>
        <p:spPr>
          <a:xfrm>
            <a:off x="6514624" y="5349954"/>
            <a:ext cx="313622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Performance Evaluation</a:t>
            </a:r>
            <a:endParaRPr lang="en-US" sz="2200" dirty="0"/>
          </a:p>
        </p:txBody>
      </p:sp>
      <p:sp>
        <p:nvSpPr>
          <p:cNvPr id="13" name="Text 9"/>
          <p:cNvSpPr/>
          <p:nvPr/>
        </p:nvSpPr>
        <p:spPr>
          <a:xfrm>
            <a:off x="6514624" y="5840373"/>
            <a:ext cx="7087553"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Evaluate the model's performance using MAE (Mean Absolute Error), Accuracy, and F1 Score to ensure accurate power consumption forecasting.</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0511" y="2573536"/>
            <a:ext cx="4925378" cy="3082528"/>
          </a:xfrm>
          <a:prstGeom prst="rect">
            <a:avLst/>
          </a:prstGeom>
        </p:spPr>
      </p:pic>
      <p:sp>
        <p:nvSpPr>
          <p:cNvPr id="4" name="Text 0"/>
          <p:cNvSpPr/>
          <p:nvPr/>
        </p:nvSpPr>
        <p:spPr>
          <a:xfrm>
            <a:off x="6271498" y="618887"/>
            <a:ext cx="7044571" cy="700921"/>
          </a:xfrm>
          <a:prstGeom prst="rect">
            <a:avLst/>
          </a:prstGeom>
          <a:noFill/>
          <a:ln/>
        </p:spPr>
        <p:txBody>
          <a:bodyPr wrap="none" lIns="0" tIns="0" rIns="0" bIns="0" rtlCol="0" anchor="t"/>
          <a:lstStyle/>
          <a:p>
            <a:pPr marL="0" indent="0" algn="l">
              <a:lnSpc>
                <a:spcPts val="5500"/>
              </a:lnSpc>
              <a:buNone/>
            </a:pPr>
            <a:r>
              <a:rPr lang="en-US" sz="4400" b="1" kern="0" spc="-132" dirty="0">
                <a:solidFill>
                  <a:srgbClr val="000000"/>
                </a:solidFill>
                <a:latin typeface="Inter Bold" pitchFamily="34" charset="0"/>
                <a:ea typeface="Inter Bold" pitchFamily="34" charset="-122"/>
                <a:cs typeface="Inter Bold" pitchFamily="34" charset="-120"/>
              </a:rPr>
              <a:t>Gated Recurrent Unit (GRU)</a:t>
            </a:r>
            <a:endParaRPr lang="en-US" sz="4400" dirty="0"/>
          </a:p>
        </p:txBody>
      </p:sp>
      <p:sp>
        <p:nvSpPr>
          <p:cNvPr id="5" name="Shape 1"/>
          <p:cNvSpPr/>
          <p:nvPr/>
        </p:nvSpPr>
        <p:spPr>
          <a:xfrm>
            <a:off x="6271498" y="1656278"/>
            <a:ext cx="3674745" cy="2375773"/>
          </a:xfrm>
          <a:prstGeom prst="roundRect">
            <a:avLst>
              <a:gd name="adj" fmla="val 3966"/>
            </a:avLst>
          </a:prstGeom>
          <a:solidFill>
            <a:srgbClr val="DADBF1"/>
          </a:solidFill>
          <a:ln w="7620">
            <a:solidFill>
              <a:srgbClr val="C0C1D7"/>
            </a:solidFill>
            <a:prstDash val="solid"/>
          </a:ln>
        </p:spPr>
        <p:txBody>
          <a:bodyPr/>
          <a:lstStyle/>
          <a:p>
            <a:endParaRPr lang="en-IN"/>
          </a:p>
        </p:txBody>
      </p:sp>
      <p:sp>
        <p:nvSpPr>
          <p:cNvPr id="6" name="Text 2"/>
          <p:cNvSpPr/>
          <p:nvPr/>
        </p:nvSpPr>
        <p:spPr>
          <a:xfrm>
            <a:off x="6503432" y="1888212"/>
            <a:ext cx="2804160" cy="350401"/>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Faster Training</a:t>
            </a:r>
            <a:endParaRPr lang="en-US" sz="2200" dirty="0"/>
          </a:p>
        </p:txBody>
      </p:sp>
      <p:sp>
        <p:nvSpPr>
          <p:cNvPr id="7" name="Text 3"/>
          <p:cNvSpPr/>
          <p:nvPr/>
        </p:nvSpPr>
        <p:spPr>
          <a:xfrm>
            <a:off x="6503432" y="2373154"/>
            <a:ext cx="3210878" cy="1076563"/>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Similar to LSTM but utilizes Gated Recurrent Units for faster training.</a:t>
            </a:r>
            <a:endParaRPr lang="en-US" sz="1750" dirty="0"/>
          </a:p>
        </p:txBody>
      </p:sp>
      <p:sp>
        <p:nvSpPr>
          <p:cNvPr id="8" name="Shape 4"/>
          <p:cNvSpPr/>
          <p:nvPr/>
        </p:nvSpPr>
        <p:spPr>
          <a:xfrm>
            <a:off x="10170557" y="1656278"/>
            <a:ext cx="3674745" cy="2375773"/>
          </a:xfrm>
          <a:prstGeom prst="roundRect">
            <a:avLst>
              <a:gd name="adj" fmla="val 3966"/>
            </a:avLst>
          </a:prstGeom>
          <a:solidFill>
            <a:srgbClr val="DADBF1"/>
          </a:solidFill>
          <a:ln w="7620">
            <a:solidFill>
              <a:srgbClr val="C0C1D7"/>
            </a:solidFill>
            <a:prstDash val="solid"/>
          </a:ln>
        </p:spPr>
        <p:txBody>
          <a:bodyPr/>
          <a:lstStyle/>
          <a:p>
            <a:endParaRPr lang="en-IN"/>
          </a:p>
        </p:txBody>
      </p:sp>
      <p:sp>
        <p:nvSpPr>
          <p:cNvPr id="9" name="Text 5"/>
          <p:cNvSpPr/>
          <p:nvPr/>
        </p:nvSpPr>
        <p:spPr>
          <a:xfrm>
            <a:off x="10402491" y="1888212"/>
            <a:ext cx="3210878" cy="700802"/>
          </a:xfrm>
          <a:prstGeom prst="rect">
            <a:avLst/>
          </a:prstGeom>
          <a:noFill/>
          <a:ln/>
        </p:spPr>
        <p:txBody>
          <a:bodyPr wrap="squar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Reduced Memory Consumption</a:t>
            </a:r>
            <a:endParaRPr lang="en-US" sz="2200" dirty="0"/>
          </a:p>
        </p:txBody>
      </p:sp>
      <p:sp>
        <p:nvSpPr>
          <p:cNvPr id="10" name="Text 6"/>
          <p:cNvSpPr/>
          <p:nvPr/>
        </p:nvSpPr>
        <p:spPr>
          <a:xfrm>
            <a:off x="10402491" y="2723555"/>
            <a:ext cx="3210878" cy="1076563"/>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Reduces memory consumption while maintaining prediction accuracy.</a:t>
            </a:r>
            <a:endParaRPr lang="en-US" sz="1750" dirty="0"/>
          </a:p>
        </p:txBody>
      </p:sp>
      <p:sp>
        <p:nvSpPr>
          <p:cNvPr id="11" name="Shape 7"/>
          <p:cNvSpPr/>
          <p:nvPr/>
        </p:nvSpPr>
        <p:spPr>
          <a:xfrm>
            <a:off x="6271498" y="4256365"/>
            <a:ext cx="7573804" cy="1307663"/>
          </a:xfrm>
          <a:prstGeom prst="roundRect">
            <a:avLst>
              <a:gd name="adj" fmla="val 7205"/>
            </a:avLst>
          </a:prstGeom>
          <a:solidFill>
            <a:srgbClr val="DADBF1"/>
          </a:solidFill>
          <a:ln w="7620">
            <a:solidFill>
              <a:srgbClr val="C0C1D7"/>
            </a:solidFill>
            <a:prstDash val="solid"/>
          </a:ln>
        </p:spPr>
        <p:txBody>
          <a:bodyPr/>
          <a:lstStyle/>
          <a:p>
            <a:endParaRPr lang="en-IN"/>
          </a:p>
        </p:txBody>
      </p:sp>
      <p:sp>
        <p:nvSpPr>
          <p:cNvPr id="12" name="Text 8"/>
          <p:cNvSpPr/>
          <p:nvPr/>
        </p:nvSpPr>
        <p:spPr>
          <a:xfrm>
            <a:off x="6503432" y="4488299"/>
            <a:ext cx="2804160" cy="350401"/>
          </a:xfrm>
          <a:prstGeom prst="rect">
            <a:avLst/>
          </a:prstGeom>
          <a:noFill/>
          <a:ln/>
        </p:spPr>
        <p:txBody>
          <a:bodyPr wrap="none" lIns="0" tIns="0" rIns="0" bIns="0" rtlCol="0" anchor="t"/>
          <a:lstStyle/>
          <a:p>
            <a:pPr marL="0" indent="0" algn="l">
              <a:lnSpc>
                <a:spcPts val="2750"/>
              </a:lnSpc>
              <a:buNone/>
            </a:pPr>
            <a:r>
              <a:rPr lang="en-US" sz="2200" b="1" kern="0" spc="-66" dirty="0">
                <a:solidFill>
                  <a:srgbClr val="272525"/>
                </a:solidFill>
                <a:latin typeface="Inter Bold" pitchFamily="34" charset="0"/>
                <a:ea typeface="Inter Bold" pitchFamily="34" charset="-122"/>
                <a:cs typeface="Inter Bold" pitchFamily="34" charset="-120"/>
              </a:rPr>
              <a:t>Standard Evaluation</a:t>
            </a:r>
            <a:endParaRPr lang="en-US" sz="2200" dirty="0"/>
          </a:p>
        </p:txBody>
      </p:sp>
      <p:sp>
        <p:nvSpPr>
          <p:cNvPr id="13" name="Text 9"/>
          <p:cNvSpPr/>
          <p:nvPr/>
        </p:nvSpPr>
        <p:spPr>
          <a:xfrm>
            <a:off x="6503432" y="4973241"/>
            <a:ext cx="7109936" cy="358854"/>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Evaluated using standard performance metrics.</a:t>
            </a:r>
            <a:endParaRPr lang="en-US" sz="1750" dirty="0"/>
          </a:p>
        </p:txBody>
      </p:sp>
      <p:sp>
        <p:nvSpPr>
          <p:cNvPr id="14" name="Text 10"/>
          <p:cNvSpPr/>
          <p:nvPr/>
        </p:nvSpPr>
        <p:spPr>
          <a:xfrm>
            <a:off x="6271498" y="5816322"/>
            <a:ext cx="7573804" cy="1794272"/>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The GRU model is implemented with a hidden size of 128 units and two GRU layers. We utilize a dropout rate of 0.2 to prevent overfitting in the GRU model training. Additionally, the model is trained using the Adam optimizer with a learning rate of 0.001 and a mean squared error loss function to improve convergence.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62213" y="441722"/>
            <a:ext cx="5857756" cy="501968"/>
          </a:xfrm>
          <a:prstGeom prst="rect">
            <a:avLst/>
          </a:prstGeom>
          <a:noFill/>
          <a:ln/>
        </p:spPr>
        <p:txBody>
          <a:bodyPr wrap="none" lIns="0" tIns="0" rIns="0" bIns="0" rtlCol="0" anchor="t"/>
          <a:lstStyle/>
          <a:p>
            <a:pPr marL="0" indent="0" algn="l">
              <a:lnSpc>
                <a:spcPts val="3950"/>
              </a:lnSpc>
              <a:buNone/>
            </a:pPr>
            <a:r>
              <a:rPr lang="en-US" sz="3150" b="1" kern="0" spc="-95" dirty="0">
                <a:solidFill>
                  <a:srgbClr val="000000"/>
                </a:solidFill>
                <a:latin typeface="Inter Bold" pitchFamily="34" charset="0"/>
                <a:ea typeface="Inter Bold" pitchFamily="34" charset="-122"/>
                <a:cs typeface="Inter Bold" pitchFamily="34" charset="-120"/>
              </a:rPr>
              <a:t>Experimental Setup and Results</a:t>
            </a:r>
            <a:endParaRPr lang="en-US" sz="3150" dirty="0"/>
          </a:p>
        </p:txBody>
      </p:sp>
      <p:sp>
        <p:nvSpPr>
          <p:cNvPr id="4" name="Text 1"/>
          <p:cNvSpPr/>
          <p:nvPr/>
        </p:nvSpPr>
        <p:spPr>
          <a:xfrm>
            <a:off x="562213" y="9008864"/>
            <a:ext cx="13505974" cy="256937"/>
          </a:xfrm>
          <a:prstGeom prst="rect">
            <a:avLst/>
          </a:prstGeom>
          <a:noFill/>
          <a:ln/>
        </p:spPr>
        <p:txBody>
          <a:bodyPr wrap="none" lIns="0" tIns="0" rIns="0" bIns="0" rtlCol="0" anchor="t"/>
          <a:lstStyle/>
          <a:p>
            <a:pPr marL="0" indent="0" algn="l">
              <a:lnSpc>
                <a:spcPts val="2000"/>
              </a:lnSpc>
              <a:buNone/>
            </a:pPr>
            <a:r>
              <a:rPr lang="en-US" sz="1250" kern="0" spc="-25" dirty="0">
                <a:solidFill>
                  <a:srgbClr val="272525"/>
                </a:solidFill>
                <a:latin typeface="Inter" pitchFamily="34" charset="0"/>
                <a:ea typeface="Inter" pitchFamily="34" charset="-122"/>
                <a:cs typeface="Inter" pitchFamily="34" charset="-120"/>
              </a:rPr>
              <a:t>We split data into 80% training and 20% test sets. XGBoost outperformed LSTM and GRU.</a:t>
            </a:r>
            <a:endParaRPr lang="en-US" sz="1250" dirty="0"/>
          </a:p>
        </p:txBody>
      </p:sp>
      <p:pic>
        <p:nvPicPr>
          <p:cNvPr id="6" name="Picture 5">
            <a:extLst>
              <a:ext uri="{FF2B5EF4-FFF2-40B4-BE49-F238E27FC236}">
                <a16:creationId xmlns:a16="http://schemas.microsoft.com/office/drawing/2014/main" id="{4CC9D471-D367-7912-6400-010D0DB931BC}"/>
              </a:ext>
            </a:extLst>
          </p:cNvPr>
          <p:cNvPicPr>
            <a:picLocks noChangeAspect="1"/>
          </p:cNvPicPr>
          <p:nvPr/>
        </p:nvPicPr>
        <p:blipFill>
          <a:blip r:embed="rId3"/>
          <a:stretch>
            <a:fillRect/>
          </a:stretch>
        </p:blipFill>
        <p:spPr>
          <a:xfrm>
            <a:off x="562213" y="1475242"/>
            <a:ext cx="6087050" cy="2852543"/>
          </a:xfrm>
          <a:prstGeom prst="rect">
            <a:avLst/>
          </a:prstGeom>
        </p:spPr>
      </p:pic>
      <p:pic>
        <p:nvPicPr>
          <p:cNvPr id="8" name="Picture 7">
            <a:extLst>
              <a:ext uri="{FF2B5EF4-FFF2-40B4-BE49-F238E27FC236}">
                <a16:creationId xmlns:a16="http://schemas.microsoft.com/office/drawing/2014/main" id="{9438C8F2-D9A2-96E3-9E4C-B741EE80E881}"/>
              </a:ext>
            </a:extLst>
          </p:cNvPr>
          <p:cNvPicPr>
            <a:picLocks noChangeAspect="1"/>
          </p:cNvPicPr>
          <p:nvPr/>
        </p:nvPicPr>
        <p:blipFill>
          <a:blip r:embed="rId4"/>
          <a:stretch>
            <a:fillRect/>
          </a:stretch>
        </p:blipFill>
        <p:spPr>
          <a:xfrm>
            <a:off x="7981137" y="1475242"/>
            <a:ext cx="6087050" cy="2819647"/>
          </a:xfrm>
          <a:prstGeom prst="rect">
            <a:avLst/>
          </a:prstGeom>
        </p:spPr>
      </p:pic>
      <p:pic>
        <p:nvPicPr>
          <p:cNvPr id="10" name="Picture 9">
            <a:extLst>
              <a:ext uri="{FF2B5EF4-FFF2-40B4-BE49-F238E27FC236}">
                <a16:creationId xmlns:a16="http://schemas.microsoft.com/office/drawing/2014/main" id="{D7FE069D-2A58-A012-5021-19A4FEFAB6B4}"/>
              </a:ext>
            </a:extLst>
          </p:cNvPr>
          <p:cNvPicPr>
            <a:picLocks noChangeAspect="1"/>
          </p:cNvPicPr>
          <p:nvPr/>
        </p:nvPicPr>
        <p:blipFill>
          <a:blip r:embed="rId5"/>
          <a:stretch>
            <a:fillRect/>
          </a:stretch>
        </p:blipFill>
        <p:spPr>
          <a:xfrm>
            <a:off x="4271675" y="4613798"/>
            <a:ext cx="6087050" cy="28209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95542"/>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Metrics Results</a:t>
            </a:r>
            <a:endParaRPr lang="en-US" sz="4450" dirty="0"/>
          </a:p>
        </p:txBody>
      </p:sp>
      <p:pic>
        <p:nvPicPr>
          <p:cNvPr id="4" name="Picture 3" descr="A black screen with white text&#10;&#10;AI-generated content may be incorrect.">
            <a:extLst>
              <a:ext uri="{FF2B5EF4-FFF2-40B4-BE49-F238E27FC236}">
                <a16:creationId xmlns:a16="http://schemas.microsoft.com/office/drawing/2014/main" id="{FDFC54E4-9DB7-5E23-C2AB-1B419692D4A4}"/>
              </a:ext>
            </a:extLst>
          </p:cNvPr>
          <p:cNvPicPr>
            <a:picLocks noChangeAspect="1"/>
          </p:cNvPicPr>
          <p:nvPr/>
        </p:nvPicPr>
        <p:blipFill>
          <a:blip r:embed="rId3"/>
          <a:stretch>
            <a:fillRect/>
          </a:stretch>
        </p:blipFill>
        <p:spPr>
          <a:xfrm>
            <a:off x="793790" y="2802476"/>
            <a:ext cx="2696210" cy="1050290"/>
          </a:xfrm>
          <a:prstGeom prst="rect">
            <a:avLst/>
          </a:prstGeom>
        </p:spPr>
      </p:pic>
      <p:sp>
        <p:nvSpPr>
          <p:cNvPr id="5" name="TextBox 4">
            <a:extLst>
              <a:ext uri="{FF2B5EF4-FFF2-40B4-BE49-F238E27FC236}">
                <a16:creationId xmlns:a16="http://schemas.microsoft.com/office/drawing/2014/main" id="{C71E9762-04F7-9E8D-9798-CE8695E3F641}"/>
              </a:ext>
            </a:extLst>
          </p:cNvPr>
          <p:cNvSpPr txBox="1"/>
          <p:nvPr/>
        </p:nvSpPr>
        <p:spPr>
          <a:xfrm>
            <a:off x="793790" y="2186609"/>
            <a:ext cx="1512088" cy="369332"/>
          </a:xfrm>
          <a:prstGeom prst="rect">
            <a:avLst/>
          </a:prstGeom>
          <a:noFill/>
        </p:spPr>
        <p:txBody>
          <a:bodyPr wrap="square" rtlCol="0">
            <a:spAutoFit/>
          </a:bodyPr>
          <a:lstStyle/>
          <a:p>
            <a:r>
              <a:rPr lang="en-US" dirty="0"/>
              <a:t>I) LSTM</a:t>
            </a:r>
            <a:endParaRPr lang="en-IN" dirty="0"/>
          </a:p>
        </p:txBody>
      </p:sp>
      <p:pic>
        <p:nvPicPr>
          <p:cNvPr id="6" name="Picture 5" descr="A blue squares with white text&#10;&#10;AI-generated content may be incorrect.">
            <a:extLst>
              <a:ext uri="{FF2B5EF4-FFF2-40B4-BE49-F238E27FC236}">
                <a16:creationId xmlns:a16="http://schemas.microsoft.com/office/drawing/2014/main" id="{A5661A09-BF9F-E174-A37A-E9B18E70CCCB}"/>
              </a:ext>
            </a:extLst>
          </p:cNvPr>
          <p:cNvPicPr>
            <a:picLocks noChangeAspect="1"/>
          </p:cNvPicPr>
          <p:nvPr/>
        </p:nvPicPr>
        <p:blipFill>
          <a:blip r:embed="rId4"/>
          <a:stretch>
            <a:fillRect/>
          </a:stretch>
        </p:blipFill>
        <p:spPr>
          <a:xfrm>
            <a:off x="793790" y="4341054"/>
            <a:ext cx="3356791" cy="2587598"/>
          </a:xfrm>
          <a:prstGeom prst="rect">
            <a:avLst/>
          </a:prstGeom>
        </p:spPr>
      </p:pic>
      <p:sp>
        <p:nvSpPr>
          <p:cNvPr id="7" name="TextBox 6">
            <a:extLst>
              <a:ext uri="{FF2B5EF4-FFF2-40B4-BE49-F238E27FC236}">
                <a16:creationId xmlns:a16="http://schemas.microsoft.com/office/drawing/2014/main" id="{9CD0C137-5B40-7581-D4F7-6A9727B249A5}"/>
              </a:ext>
            </a:extLst>
          </p:cNvPr>
          <p:cNvSpPr txBox="1"/>
          <p:nvPr/>
        </p:nvSpPr>
        <p:spPr>
          <a:xfrm>
            <a:off x="6559156" y="2186609"/>
            <a:ext cx="1512088" cy="369332"/>
          </a:xfrm>
          <a:prstGeom prst="rect">
            <a:avLst/>
          </a:prstGeom>
          <a:noFill/>
        </p:spPr>
        <p:txBody>
          <a:bodyPr wrap="square" rtlCol="0">
            <a:spAutoFit/>
          </a:bodyPr>
          <a:lstStyle/>
          <a:p>
            <a:r>
              <a:rPr lang="en-US" dirty="0"/>
              <a:t>II) XGBOOST</a:t>
            </a:r>
            <a:endParaRPr lang="en-IN" dirty="0"/>
          </a:p>
        </p:txBody>
      </p:sp>
      <p:sp>
        <p:nvSpPr>
          <p:cNvPr id="8" name="TextBox 7">
            <a:extLst>
              <a:ext uri="{FF2B5EF4-FFF2-40B4-BE49-F238E27FC236}">
                <a16:creationId xmlns:a16="http://schemas.microsoft.com/office/drawing/2014/main" id="{B939CE3A-D829-9C59-F966-4CBF70BAA08B}"/>
              </a:ext>
            </a:extLst>
          </p:cNvPr>
          <p:cNvSpPr txBox="1"/>
          <p:nvPr/>
        </p:nvSpPr>
        <p:spPr>
          <a:xfrm>
            <a:off x="12324522" y="2186609"/>
            <a:ext cx="1512088" cy="369332"/>
          </a:xfrm>
          <a:prstGeom prst="rect">
            <a:avLst/>
          </a:prstGeom>
          <a:noFill/>
        </p:spPr>
        <p:txBody>
          <a:bodyPr wrap="square" rtlCol="0">
            <a:spAutoFit/>
          </a:bodyPr>
          <a:lstStyle/>
          <a:p>
            <a:r>
              <a:rPr lang="en-US" dirty="0"/>
              <a:t>III) GRU</a:t>
            </a:r>
            <a:endParaRPr lang="en-IN" dirty="0"/>
          </a:p>
        </p:txBody>
      </p:sp>
      <p:pic>
        <p:nvPicPr>
          <p:cNvPr id="9" name="Picture 8" descr="A black screen with white text&#10;&#10;AI-generated content may be incorrect.">
            <a:extLst>
              <a:ext uri="{FF2B5EF4-FFF2-40B4-BE49-F238E27FC236}">
                <a16:creationId xmlns:a16="http://schemas.microsoft.com/office/drawing/2014/main" id="{16C17545-1B03-DCE8-B485-FD2D1B509B42}"/>
              </a:ext>
            </a:extLst>
          </p:cNvPr>
          <p:cNvPicPr>
            <a:picLocks noChangeAspect="1"/>
          </p:cNvPicPr>
          <p:nvPr/>
        </p:nvPicPr>
        <p:blipFill>
          <a:blip r:embed="rId5"/>
          <a:stretch>
            <a:fillRect/>
          </a:stretch>
        </p:blipFill>
        <p:spPr>
          <a:xfrm>
            <a:off x="6023927" y="2802476"/>
            <a:ext cx="2582545" cy="1151255"/>
          </a:xfrm>
          <a:prstGeom prst="rect">
            <a:avLst/>
          </a:prstGeom>
        </p:spPr>
      </p:pic>
      <p:pic>
        <p:nvPicPr>
          <p:cNvPr id="10" name="Picture 9" descr="A blue squares with white text&#10;&#10;AI-generated content may be incorrect.">
            <a:extLst>
              <a:ext uri="{FF2B5EF4-FFF2-40B4-BE49-F238E27FC236}">
                <a16:creationId xmlns:a16="http://schemas.microsoft.com/office/drawing/2014/main" id="{2797C020-2AE0-BC74-1A56-0835FF857311}"/>
              </a:ext>
            </a:extLst>
          </p:cNvPr>
          <p:cNvPicPr>
            <a:picLocks noChangeAspect="1"/>
          </p:cNvPicPr>
          <p:nvPr/>
        </p:nvPicPr>
        <p:blipFill>
          <a:blip r:embed="rId6"/>
          <a:stretch>
            <a:fillRect/>
          </a:stretch>
        </p:blipFill>
        <p:spPr>
          <a:xfrm>
            <a:off x="5766116" y="4364550"/>
            <a:ext cx="3098165" cy="2860040"/>
          </a:xfrm>
          <a:prstGeom prst="rect">
            <a:avLst/>
          </a:prstGeom>
        </p:spPr>
      </p:pic>
      <p:pic>
        <p:nvPicPr>
          <p:cNvPr id="11" name="Picture 10" descr="A screen shot of a computer&#10;&#10;AI-generated content may be incorrect.">
            <a:extLst>
              <a:ext uri="{FF2B5EF4-FFF2-40B4-BE49-F238E27FC236}">
                <a16:creationId xmlns:a16="http://schemas.microsoft.com/office/drawing/2014/main" id="{7FE58CB0-D547-0FB6-C3CC-CEC1D883B40D}"/>
              </a:ext>
            </a:extLst>
          </p:cNvPr>
          <p:cNvPicPr>
            <a:picLocks noChangeAspect="1"/>
          </p:cNvPicPr>
          <p:nvPr/>
        </p:nvPicPr>
        <p:blipFill>
          <a:blip r:embed="rId7"/>
          <a:stretch>
            <a:fillRect/>
          </a:stretch>
        </p:blipFill>
        <p:spPr>
          <a:xfrm>
            <a:off x="11858990" y="2730737"/>
            <a:ext cx="1977620" cy="1222993"/>
          </a:xfrm>
          <a:prstGeom prst="rect">
            <a:avLst/>
          </a:prstGeom>
        </p:spPr>
      </p:pic>
      <p:pic>
        <p:nvPicPr>
          <p:cNvPr id="12" name="Picture 11" descr="A blue squares with white text&#10;&#10;AI-generated content may be incorrect.">
            <a:extLst>
              <a:ext uri="{FF2B5EF4-FFF2-40B4-BE49-F238E27FC236}">
                <a16:creationId xmlns:a16="http://schemas.microsoft.com/office/drawing/2014/main" id="{B5093E4E-EE99-3B12-1F2F-1D4CDB5A8733}"/>
              </a:ext>
            </a:extLst>
          </p:cNvPr>
          <p:cNvPicPr>
            <a:picLocks noChangeAspect="1"/>
          </p:cNvPicPr>
          <p:nvPr/>
        </p:nvPicPr>
        <p:blipFill>
          <a:blip r:embed="rId8"/>
          <a:stretch>
            <a:fillRect/>
          </a:stretch>
        </p:blipFill>
        <p:spPr>
          <a:xfrm>
            <a:off x="11133248" y="4364550"/>
            <a:ext cx="3098165" cy="28219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50739"/>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Benefits and Impact</a:t>
            </a:r>
            <a:endParaRPr lang="en-US" sz="4450" dirty="0"/>
          </a:p>
        </p:txBody>
      </p:sp>
      <p:sp>
        <p:nvSpPr>
          <p:cNvPr id="3" name="Shape 1"/>
          <p:cNvSpPr/>
          <p:nvPr/>
        </p:nvSpPr>
        <p:spPr>
          <a:xfrm>
            <a:off x="793790" y="2313146"/>
            <a:ext cx="2173724" cy="1306949"/>
          </a:xfrm>
          <a:prstGeom prst="roundRect">
            <a:avLst>
              <a:gd name="adj" fmla="val 7289"/>
            </a:avLst>
          </a:prstGeom>
          <a:solidFill>
            <a:srgbClr val="DADBF1"/>
          </a:solidFill>
          <a:ln w="7620">
            <a:solidFill>
              <a:srgbClr val="C0C1D7"/>
            </a:solidFill>
            <a:prstDash val="solid"/>
          </a:ln>
        </p:spPr>
        <p:txBody>
          <a:bodyPr/>
          <a:lstStyle/>
          <a:p>
            <a:endParaRPr lang="en-IN"/>
          </a:p>
        </p:txBody>
      </p:sp>
      <p:sp>
        <p:nvSpPr>
          <p:cNvPr id="4" name="Text 2"/>
          <p:cNvSpPr/>
          <p:nvPr/>
        </p:nvSpPr>
        <p:spPr>
          <a:xfrm>
            <a:off x="1721167" y="2767251"/>
            <a:ext cx="318968" cy="398621"/>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1</a:t>
            </a:r>
            <a:endParaRPr lang="en-US" sz="2500" dirty="0"/>
          </a:p>
        </p:txBody>
      </p:sp>
      <p:sp>
        <p:nvSpPr>
          <p:cNvPr id="5" name="Text 3"/>
          <p:cNvSpPr/>
          <p:nvPr/>
        </p:nvSpPr>
        <p:spPr>
          <a:xfrm>
            <a:off x="3194328" y="253996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Grid Stability</a:t>
            </a:r>
            <a:endParaRPr lang="en-US" sz="2200" dirty="0"/>
          </a:p>
        </p:txBody>
      </p:sp>
      <p:sp>
        <p:nvSpPr>
          <p:cNvPr id="6" name="Text 4"/>
          <p:cNvSpPr/>
          <p:nvPr/>
        </p:nvSpPr>
        <p:spPr>
          <a:xfrm>
            <a:off x="3194328" y="3030379"/>
            <a:ext cx="362652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Reduces renewable energy impact.</a:t>
            </a:r>
            <a:endParaRPr lang="en-US" sz="1750" dirty="0"/>
          </a:p>
        </p:txBody>
      </p:sp>
      <p:sp>
        <p:nvSpPr>
          <p:cNvPr id="7" name="Shape 5"/>
          <p:cNvSpPr/>
          <p:nvPr/>
        </p:nvSpPr>
        <p:spPr>
          <a:xfrm>
            <a:off x="3080861" y="3604855"/>
            <a:ext cx="10642402" cy="15240"/>
          </a:xfrm>
          <a:prstGeom prst="roundRect">
            <a:avLst>
              <a:gd name="adj" fmla="val 625116"/>
            </a:avLst>
          </a:prstGeom>
          <a:solidFill>
            <a:srgbClr val="C0C1D7"/>
          </a:solidFill>
          <a:ln/>
        </p:spPr>
        <p:txBody>
          <a:bodyPr/>
          <a:lstStyle/>
          <a:p>
            <a:endParaRPr lang="en-IN"/>
          </a:p>
        </p:txBody>
      </p:sp>
      <p:sp>
        <p:nvSpPr>
          <p:cNvPr id="8" name="Shape 6"/>
          <p:cNvSpPr/>
          <p:nvPr/>
        </p:nvSpPr>
        <p:spPr>
          <a:xfrm>
            <a:off x="793790" y="3733443"/>
            <a:ext cx="4347567" cy="1306949"/>
          </a:xfrm>
          <a:prstGeom prst="roundRect">
            <a:avLst>
              <a:gd name="adj" fmla="val 7289"/>
            </a:avLst>
          </a:prstGeom>
          <a:solidFill>
            <a:srgbClr val="DADBF1"/>
          </a:solidFill>
          <a:ln w="7620">
            <a:solidFill>
              <a:srgbClr val="C0C1D7"/>
            </a:solidFill>
            <a:prstDash val="solid"/>
          </a:ln>
        </p:spPr>
        <p:txBody>
          <a:bodyPr/>
          <a:lstStyle/>
          <a:p>
            <a:endParaRPr lang="en-IN"/>
          </a:p>
        </p:txBody>
      </p:sp>
      <p:sp>
        <p:nvSpPr>
          <p:cNvPr id="9" name="Text 7"/>
          <p:cNvSpPr/>
          <p:nvPr/>
        </p:nvSpPr>
        <p:spPr>
          <a:xfrm>
            <a:off x="2808089" y="4187547"/>
            <a:ext cx="318968" cy="398621"/>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0" name="Text 8"/>
          <p:cNvSpPr/>
          <p:nvPr/>
        </p:nvSpPr>
        <p:spPr>
          <a:xfrm>
            <a:off x="5368171" y="3960257"/>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Efficiency</a:t>
            </a:r>
            <a:endParaRPr lang="en-US" sz="2200" dirty="0"/>
          </a:p>
        </p:txBody>
      </p:sp>
      <p:sp>
        <p:nvSpPr>
          <p:cNvPr id="11" name="Text 9"/>
          <p:cNvSpPr/>
          <p:nvPr/>
        </p:nvSpPr>
        <p:spPr>
          <a:xfrm>
            <a:off x="5368171" y="4450675"/>
            <a:ext cx="3634264"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Optimizes systems, reduces waste.</a:t>
            </a:r>
            <a:endParaRPr lang="en-US" sz="1750" dirty="0"/>
          </a:p>
        </p:txBody>
      </p:sp>
      <p:sp>
        <p:nvSpPr>
          <p:cNvPr id="12" name="Shape 10"/>
          <p:cNvSpPr/>
          <p:nvPr/>
        </p:nvSpPr>
        <p:spPr>
          <a:xfrm>
            <a:off x="5254704" y="5025152"/>
            <a:ext cx="8468558" cy="15240"/>
          </a:xfrm>
          <a:prstGeom prst="roundRect">
            <a:avLst>
              <a:gd name="adj" fmla="val 625116"/>
            </a:avLst>
          </a:prstGeom>
          <a:solidFill>
            <a:srgbClr val="C0C1D7"/>
          </a:solidFill>
          <a:ln/>
        </p:spPr>
        <p:txBody>
          <a:bodyPr/>
          <a:lstStyle/>
          <a:p>
            <a:endParaRPr lang="en-IN"/>
          </a:p>
        </p:txBody>
      </p:sp>
      <p:sp>
        <p:nvSpPr>
          <p:cNvPr id="13" name="Shape 11"/>
          <p:cNvSpPr/>
          <p:nvPr/>
        </p:nvSpPr>
        <p:spPr>
          <a:xfrm>
            <a:off x="793790" y="5153739"/>
            <a:ext cx="6521410" cy="1306949"/>
          </a:xfrm>
          <a:prstGeom prst="roundRect">
            <a:avLst>
              <a:gd name="adj" fmla="val 7289"/>
            </a:avLst>
          </a:prstGeom>
          <a:solidFill>
            <a:srgbClr val="DADBF1"/>
          </a:solidFill>
          <a:ln w="7620">
            <a:solidFill>
              <a:srgbClr val="C0C1D7"/>
            </a:solidFill>
            <a:prstDash val="solid"/>
          </a:ln>
        </p:spPr>
        <p:txBody>
          <a:bodyPr/>
          <a:lstStyle/>
          <a:p>
            <a:endParaRPr lang="en-IN"/>
          </a:p>
        </p:txBody>
      </p:sp>
      <p:sp>
        <p:nvSpPr>
          <p:cNvPr id="14" name="Text 12"/>
          <p:cNvSpPr/>
          <p:nvPr/>
        </p:nvSpPr>
        <p:spPr>
          <a:xfrm>
            <a:off x="3895011" y="5607844"/>
            <a:ext cx="318968" cy="398621"/>
          </a:xfrm>
          <a:prstGeom prst="rect">
            <a:avLst/>
          </a:prstGeom>
          <a:noFill/>
          <a:ln/>
        </p:spPr>
        <p:txBody>
          <a:bodyPr wrap="none" lIns="0" tIns="0" rIns="0" bIns="0" rtlCol="0" anchor="t"/>
          <a:lstStyle/>
          <a:p>
            <a:pPr marL="0" indent="0" algn="ctr">
              <a:lnSpc>
                <a:spcPts val="4000"/>
              </a:lnSpc>
              <a:buNone/>
            </a:pPr>
            <a:r>
              <a:rPr lang="en-US" sz="2500" b="1" kern="0" spc="-67"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5" name="Text 13"/>
          <p:cNvSpPr/>
          <p:nvPr/>
        </p:nvSpPr>
        <p:spPr>
          <a:xfrm>
            <a:off x="7542014" y="5380553"/>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Cost Savings</a:t>
            </a:r>
            <a:endParaRPr lang="en-US" sz="2200" dirty="0"/>
          </a:p>
        </p:txBody>
      </p:sp>
      <p:sp>
        <p:nvSpPr>
          <p:cNvPr id="16" name="Text 14"/>
          <p:cNvSpPr/>
          <p:nvPr/>
        </p:nvSpPr>
        <p:spPr>
          <a:xfrm>
            <a:off x="7542014" y="5870972"/>
            <a:ext cx="349210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Lowers costs via better allocation.</a:t>
            </a:r>
            <a:endParaRPr lang="en-US" sz="1750" dirty="0"/>
          </a:p>
        </p:txBody>
      </p:sp>
      <p:sp>
        <p:nvSpPr>
          <p:cNvPr id="17" name="Text 15"/>
          <p:cNvSpPr/>
          <p:nvPr/>
        </p:nvSpPr>
        <p:spPr>
          <a:xfrm>
            <a:off x="793790" y="6715839"/>
            <a:ext cx="13042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We promote renewable energy adoption. Our models make it more reliable.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66BE03E-15BA-8C76-1529-7620BE57CD9F}"/>
              </a:ext>
            </a:extLst>
          </p:cNvPr>
          <p:cNvSpPr/>
          <p:nvPr/>
        </p:nvSpPr>
        <p:spPr>
          <a:xfrm>
            <a:off x="793790" y="760571"/>
            <a:ext cx="11429286"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Future Scope: Advancing AI in Power Prediction</a:t>
            </a:r>
            <a:endParaRPr lang="en-US" sz="4450" dirty="0"/>
          </a:p>
        </p:txBody>
      </p:sp>
      <p:sp>
        <p:nvSpPr>
          <p:cNvPr id="3" name="Text 1">
            <a:extLst>
              <a:ext uri="{FF2B5EF4-FFF2-40B4-BE49-F238E27FC236}">
                <a16:creationId xmlns:a16="http://schemas.microsoft.com/office/drawing/2014/main" id="{898EFF98-C138-A430-DA21-6213BA5D543A}"/>
              </a:ext>
            </a:extLst>
          </p:cNvPr>
          <p:cNvSpPr/>
          <p:nvPr/>
        </p:nvSpPr>
        <p:spPr>
          <a:xfrm>
            <a:off x="793790" y="19229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Incorporate real-time weather data from diverse sources. Develop hybrid AI models for combined strengths. Integrate AI with smart grid technologies. Focus on extreme weather event prediction. AI is the key to the future.</a:t>
            </a:r>
            <a:endParaRPr lang="en-US" sz="1750" dirty="0"/>
          </a:p>
        </p:txBody>
      </p:sp>
      <p:sp>
        <p:nvSpPr>
          <p:cNvPr id="4" name="Text 2">
            <a:extLst>
              <a:ext uri="{FF2B5EF4-FFF2-40B4-BE49-F238E27FC236}">
                <a16:creationId xmlns:a16="http://schemas.microsoft.com/office/drawing/2014/main" id="{FCE90A3A-F65C-59F0-318C-58F22A306364}"/>
              </a:ext>
            </a:extLst>
          </p:cNvPr>
          <p:cNvSpPr/>
          <p:nvPr/>
        </p:nvSpPr>
        <p:spPr>
          <a:xfrm>
            <a:off x="1857256" y="3782973"/>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Real-Time Data</a:t>
            </a:r>
            <a:endParaRPr lang="en-US" sz="2200" dirty="0"/>
          </a:p>
        </p:txBody>
      </p:sp>
      <p:pic>
        <p:nvPicPr>
          <p:cNvPr id="5" name="Image 0" descr="preencoded.png">
            <a:extLst>
              <a:ext uri="{FF2B5EF4-FFF2-40B4-BE49-F238E27FC236}">
                <a16:creationId xmlns:a16="http://schemas.microsoft.com/office/drawing/2014/main" id="{61993482-D98D-9564-C20D-94E49B404D17}"/>
              </a:ext>
            </a:extLst>
          </p:cNvPr>
          <p:cNvPicPr>
            <a:picLocks noChangeAspect="1"/>
          </p:cNvPicPr>
          <p:nvPr/>
        </p:nvPicPr>
        <p:blipFill>
          <a:blip r:embed="rId2"/>
          <a:stretch>
            <a:fillRect/>
          </a:stretch>
        </p:blipFill>
        <p:spPr>
          <a:xfrm>
            <a:off x="5032653" y="2903934"/>
            <a:ext cx="4564975" cy="4564975"/>
          </a:xfrm>
          <a:prstGeom prst="rect">
            <a:avLst/>
          </a:prstGeom>
        </p:spPr>
      </p:pic>
      <p:sp>
        <p:nvSpPr>
          <p:cNvPr id="6" name="Text 3">
            <a:extLst>
              <a:ext uri="{FF2B5EF4-FFF2-40B4-BE49-F238E27FC236}">
                <a16:creationId xmlns:a16="http://schemas.microsoft.com/office/drawing/2014/main" id="{1CF2AF92-F01A-77F8-4CE7-71C106BE15FB}"/>
              </a:ext>
            </a:extLst>
          </p:cNvPr>
          <p:cNvSpPr/>
          <p:nvPr/>
        </p:nvSpPr>
        <p:spPr>
          <a:xfrm>
            <a:off x="6226731" y="3667006"/>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7" name="Text 4">
            <a:extLst>
              <a:ext uri="{FF2B5EF4-FFF2-40B4-BE49-F238E27FC236}">
                <a16:creationId xmlns:a16="http://schemas.microsoft.com/office/drawing/2014/main" id="{462EA257-53D5-02A9-94F3-4061C2893E40}"/>
              </a:ext>
            </a:extLst>
          </p:cNvPr>
          <p:cNvSpPr/>
          <p:nvPr/>
        </p:nvSpPr>
        <p:spPr>
          <a:xfrm>
            <a:off x="9937790" y="37829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Hybrid Models</a:t>
            </a:r>
            <a:endParaRPr lang="en-US" sz="2200" dirty="0"/>
          </a:p>
        </p:txBody>
      </p:sp>
      <p:pic>
        <p:nvPicPr>
          <p:cNvPr id="8" name="Image 1" descr="preencoded.png">
            <a:extLst>
              <a:ext uri="{FF2B5EF4-FFF2-40B4-BE49-F238E27FC236}">
                <a16:creationId xmlns:a16="http://schemas.microsoft.com/office/drawing/2014/main" id="{1686D522-F8E1-5FD6-337B-78F8507E9FCD}"/>
              </a:ext>
            </a:extLst>
          </p:cNvPr>
          <p:cNvPicPr>
            <a:picLocks noChangeAspect="1"/>
          </p:cNvPicPr>
          <p:nvPr/>
        </p:nvPicPr>
        <p:blipFill>
          <a:blip r:embed="rId3"/>
          <a:stretch>
            <a:fillRect/>
          </a:stretch>
        </p:blipFill>
        <p:spPr>
          <a:xfrm>
            <a:off x="5032653" y="2903934"/>
            <a:ext cx="4564975" cy="4564975"/>
          </a:xfrm>
          <a:prstGeom prst="rect">
            <a:avLst/>
          </a:prstGeom>
        </p:spPr>
      </p:pic>
      <p:sp>
        <p:nvSpPr>
          <p:cNvPr id="9" name="Text 5">
            <a:extLst>
              <a:ext uri="{FF2B5EF4-FFF2-40B4-BE49-F238E27FC236}">
                <a16:creationId xmlns:a16="http://schemas.microsoft.com/office/drawing/2014/main" id="{1BFAC9B8-C763-5387-629B-32B2766FDFD9}"/>
              </a:ext>
            </a:extLst>
          </p:cNvPr>
          <p:cNvSpPr/>
          <p:nvPr/>
        </p:nvSpPr>
        <p:spPr>
          <a:xfrm>
            <a:off x="8452604" y="4055507"/>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0" name="Text 6">
            <a:extLst>
              <a:ext uri="{FF2B5EF4-FFF2-40B4-BE49-F238E27FC236}">
                <a16:creationId xmlns:a16="http://schemas.microsoft.com/office/drawing/2014/main" id="{5B1C7020-096C-891A-DE04-006C12468839}"/>
              </a:ext>
            </a:extLst>
          </p:cNvPr>
          <p:cNvSpPr/>
          <p:nvPr/>
        </p:nvSpPr>
        <p:spPr>
          <a:xfrm>
            <a:off x="9937790" y="62355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Smart Grids</a:t>
            </a:r>
            <a:endParaRPr lang="en-US" sz="2200" dirty="0"/>
          </a:p>
        </p:txBody>
      </p:sp>
      <p:pic>
        <p:nvPicPr>
          <p:cNvPr id="11" name="Image 2" descr="preencoded.png">
            <a:extLst>
              <a:ext uri="{FF2B5EF4-FFF2-40B4-BE49-F238E27FC236}">
                <a16:creationId xmlns:a16="http://schemas.microsoft.com/office/drawing/2014/main" id="{809547BA-0D66-96E6-5D47-D454921591B4}"/>
              </a:ext>
            </a:extLst>
          </p:cNvPr>
          <p:cNvPicPr>
            <a:picLocks noChangeAspect="1"/>
          </p:cNvPicPr>
          <p:nvPr/>
        </p:nvPicPr>
        <p:blipFill>
          <a:blip r:embed="rId4"/>
          <a:stretch>
            <a:fillRect/>
          </a:stretch>
        </p:blipFill>
        <p:spPr>
          <a:xfrm>
            <a:off x="5032653" y="2903934"/>
            <a:ext cx="4564975" cy="4564975"/>
          </a:xfrm>
          <a:prstGeom prst="rect">
            <a:avLst/>
          </a:prstGeom>
        </p:spPr>
      </p:pic>
      <p:sp>
        <p:nvSpPr>
          <p:cNvPr id="12" name="Text 7">
            <a:extLst>
              <a:ext uri="{FF2B5EF4-FFF2-40B4-BE49-F238E27FC236}">
                <a16:creationId xmlns:a16="http://schemas.microsoft.com/office/drawing/2014/main" id="{8861E59C-ABC4-7C40-741A-C8AF92C718DE}"/>
              </a:ext>
            </a:extLst>
          </p:cNvPr>
          <p:cNvSpPr/>
          <p:nvPr/>
        </p:nvSpPr>
        <p:spPr>
          <a:xfrm>
            <a:off x="8064103" y="6281380"/>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3" name="Text 8">
            <a:extLst>
              <a:ext uri="{FF2B5EF4-FFF2-40B4-BE49-F238E27FC236}">
                <a16:creationId xmlns:a16="http://schemas.microsoft.com/office/drawing/2014/main" id="{3B5716F8-4744-5F30-13FD-36166A2B949C}"/>
              </a:ext>
            </a:extLst>
          </p:cNvPr>
          <p:cNvSpPr/>
          <p:nvPr/>
        </p:nvSpPr>
        <p:spPr>
          <a:xfrm>
            <a:off x="1857256" y="6235541"/>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Extreme Events</a:t>
            </a:r>
            <a:endParaRPr lang="en-US" sz="2200" dirty="0"/>
          </a:p>
        </p:txBody>
      </p:sp>
      <p:pic>
        <p:nvPicPr>
          <p:cNvPr id="14" name="Image 3" descr="preencoded.png">
            <a:extLst>
              <a:ext uri="{FF2B5EF4-FFF2-40B4-BE49-F238E27FC236}">
                <a16:creationId xmlns:a16="http://schemas.microsoft.com/office/drawing/2014/main" id="{5D4D858A-AD54-589B-FFFF-0ABD8E2533AB}"/>
              </a:ext>
            </a:extLst>
          </p:cNvPr>
          <p:cNvPicPr>
            <a:picLocks noChangeAspect="1"/>
          </p:cNvPicPr>
          <p:nvPr/>
        </p:nvPicPr>
        <p:blipFill>
          <a:blip r:embed="rId5"/>
          <a:stretch>
            <a:fillRect/>
          </a:stretch>
        </p:blipFill>
        <p:spPr>
          <a:xfrm>
            <a:off x="5032653" y="2903934"/>
            <a:ext cx="4564975" cy="4564975"/>
          </a:xfrm>
          <a:prstGeom prst="rect">
            <a:avLst/>
          </a:prstGeom>
        </p:spPr>
      </p:pic>
      <p:sp>
        <p:nvSpPr>
          <p:cNvPr id="15" name="Text 9">
            <a:extLst>
              <a:ext uri="{FF2B5EF4-FFF2-40B4-BE49-F238E27FC236}">
                <a16:creationId xmlns:a16="http://schemas.microsoft.com/office/drawing/2014/main" id="{C501F929-EDF7-99BD-11FA-0F15A0B6A4D9}"/>
              </a:ext>
            </a:extLst>
          </p:cNvPr>
          <p:cNvSpPr/>
          <p:nvPr/>
        </p:nvSpPr>
        <p:spPr>
          <a:xfrm>
            <a:off x="5838230" y="5892879"/>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4</a:t>
            </a:r>
            <a:endParaRPr lang="en-US" sz="2650" dirty="0"/>
          </a:p>
        </p:txBody>
      </p:sp>
    </p:spTree>
    <p:extLst>
      <p:ext uri="{BB962C8B-B14F-4D97-AF65-F5344CB8AC3E}">
        <p14:creationId xmlns:p14="http://schemas.microsoft.com/office/powerpoint/2010/main" val="1300351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7596" y="603052"/>
            <a:ext cx="8356521" cy="685324"/>
          </a:xfrm>
          <a:prstGeom prst="rect">
            <a:avLst/>
          </a:prstGeom>
          <a:noFill/>
          <a:ln/>
        </p:spPr>
        <p:txBody>
          <a:bodyPr wrap="none" lIns="0" tIns="0" rIns="0" bIns="0" rtlCol="0" anchor="t"/>
          <a:lstStyle/>
          <a:p>
            <a:pPr marL="0" indent="0" algn="l">
              <a:lnSpc>
                <a:spcPts val="5350"/>
              </a:lnSpc>
              <a:buNone/>
            </a:pPr>
            <a:r>
              <a:rPr lang="en-US" sz="4300" b="1" kern="0" spc="-130" dirty="0">
                <a:solidFill>
                  <a:srgbClr val="000000"/>
                </a:solidFill>
                <a:latin typeface="Inter Bold" pitchFamily="34" charset="0"/>
                <a:ea typeface="Inter Bold" pitchFamily="34" charset="-122"/>
                <a:cs typeface="Inter Bold" pitchFamily="34" charset="-120"/>
              </a:rPr>
              <a:t>Conclusion and Future Directions</a:t>
            </a:r>
            <a:endParaRPr lang="en-US" sz="4300" dirty="0"/>
          </a:p>
        </p:txBody>
      </p:sp>
      <p:pic>
        <p:nvPicPr>
          <p:cNvPr id="3" name="Image 0" descr="preencoded.png"/>
          <p:cNvPicPr>
            <a:picLocks noChangeAspect="1"/>
          </p:cNvPicPr>
          <p:nvPr/>
        </p:nvPicPr>
        <p:blipFill>
          <a:blip r:embed="rId3"/>
          <a:stretch>
            <a:fillRect/>
          </a:stretch>
        </p:blipFill>
        <p:spPr>
          <a:xfrm>
            <a:off x="2960965" y="1727002"/>
            <a:ext cx="2160627" cy="1614607"/>
          </a:xfrm>
          <a:prstGeom prst="rect">
            <a:avLst/>
          </a:prstGeom>
        </p:spPr>
      </p:pic>
      <p:sp>
        <p:nvSpPr>
          <p:cNvPr id="4" name="Text 1"/>
          <p:cNvSpPr/>
          <p:nvPr/>
        </p:nvSpPr>
        <p:spPr>
          <a:xfrm>
            <a:off x="3887033" y="2550795"/>
            <a:ext cx="308372" cy="385405"/>
          </a:xfrm>
          <a:prstGeom prst="rect">
            <a:avLst/>
          </a:prstGeom>
          <a:noFill/>
          <a:ln/>
        </p:spPr>
        <p:txBody>
          <a:bodyPr wrap="none" lIns="0" tIns="0" rIns="0" bIns="0" rtlCol="0" anchor="t"/>
          <a:lstStyle/>
          <a:p>
            <a:pPr marL="0" indent="0" algn="ctr">
              <a:lnSpc>
                <a:spcPts val="3850"/>
              </a:lnSpc>
              <a:buNone/>
            </a:pPr>
            <a:r>
              <a:rPr lang="en-US" sz="2400" b="1" kern="0" spc="-65" dirty="0">
                <a:solidFill>
                  <a:srgbClr val="272525"/>
                </a:solidFill>
                <a:latin typeface="Inter Bold" pitchFamily="34" charset="0"/>
                <a:ea typeface="Inter Bold" pitchFamily="34" charset="-122"/>
                <a:cs typeface="Inter Bold" pitchFamily="34" charset="-120"/>
              </a:rPr>
              <a:t>1</a:t>
            </a:r>
            <a:endParaRPr lang="en-US" sz="2400" dirty="0"/>
          </a:p>
        </p:txBody>
      </p:sp>
      <p:sp>
        <p:nvSpPr>
          <p:cNvPr id="5" name="Text 2"/>
          <p:cNvSpPr/>
          <p:nvPr/>
        </p:nvSpPr>
        <p:spPr>
          <a:xfrm>
            <a:off x="5340906" y="2121694"/>
            <a:ext cx="2741414" cy="342662"/>
          </a:xfrm>
          <a:prstGeom prst="rect">
            <a:avLst/>
          </a:prstGeom>
          <a:noFill/>
          <a:ln/>
        </p:spPr>
        <p:txBody>
          <a:bodyPr wrap="none" lIns="0" tIns="0" rIns="0" bIns="0" rtlCol="0" anchor="t"/>
          <a:lstStyle/>
          <a:p>
            <a:pPr marL="0" indent="0" algn="l">
              <a:lnSpc>
                <a:spcPts val="2650"/>
              </a:lnSpc>
              <a:buNone/>
            </a:pPr>
            <a:r>
              <a:rPr lang="en-US" sz="2150" b="1" kern="0" spc="-65" dirty="0">
                <a:solidFill>
                  <a:srgbClr val="272525"/>
                </a:solidFill>
                <a:latin typeface="Inter Bold" pitchFamily="34" charset="0"/>
                <a:ea typeface="Inter Bold" pitchFamily="34" charset="-122"/>
                <a:cs typeface="Inter Bold" pitchFamily="34" charset="-120"/>
              </a:rPr>
              <a:t>Advanced AI</a:t>
            </a:r>
            <a:endParaRPr lang="en-US" sz="2150" dirty="0"/>
          </a:p>
        </p:txBody>
      </p:sp>
      <p:sp>
        <p:nvSpPr>
          <p:cNvPr id="6" name="Text 3"/>
          <p:cNvSpPr/>
          <p:nvPr/>
        </p:nvSpPr>
        <p:spPr>
          <a:xfrm>
            <a:off x="5340906" y="2595920"/>
            <a:ext cx="6867287" cy="350877"/>
          </a:xfrm>
          <a:prstGeom prst="rect">
            <a:avLst/>
          </a:prstGeom>
          <a:noFill/>
          <a:ln/>
        </p:spPr>
        <p:txBody>
          <a:bodyPr wrap="non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Employ deep learning and neural networks for enhanced forecasting.</a:t>
            </a:r>
            <a:endParaRPr lang="en-US" sz="1700" dirty="0"/>
          </a:p>
        </p:txBody>
      </p:sp>
      <p:sp>
        <p:nvSpPr>
          <p:cNvPr id="7" name="Shape 4"/>
          <p:cNvSpPr/>
          <p:nvPr/>
        </p:nvSpPr>
        <p:spPr>
          <a:xfrm>
            <a:off x="5176361" y="3353753"/>
            <a:ext cx="8631674" cy="15240"/>
          </a:xfrm>
          <a:prstGeom prst="roundRect">
            <a:avLst>
              <a:gd name="adj" fmla="val 604410"/>
            </a:avLst>
          </a:prstGeom>
          <a:solidFill>
            <a:srgbClr val="C0C1D7"/>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1880592" y="3396377"/>
            <a:ext cx="4321373" cy="1614607"/>
          </a:xfrm>
          <a:prstGeom prst="rect">
            <a:avLst/>
          </a:prstGeom>
        </p:spPr>
      </p:pic>
      <p:sp>
        <p:nvSpPr>
          <p:cNvPr id="9" name="Text 5"/>
          <p:cNvSpPr/>
          <p:nvPr/>
        </p:nvSpPr>
        <p:spPr>
          <a:xfrm>
            <a:off x="3887033" y="4010977"/>
            <a:ext cx="308372" cy="385405"/>
          </a:xfrm>
          <a:prstGeom prst="rect">
            <a:avLst/>
          </a:prstGeom>
          <a:noFill/>
          <a:ln/>
        </p:spPr>
        <p:txBody>
          <a:bodyPr wrap="none" lIns="0" tIns="0" rIns="0" bIns="0" rtlCol="0" anchor="t"/>
          <a:lstStyle/>
          <a:p>
            <a:pPr marL="0" indent="0" algn="ctr">
              <a:lnSpc>
                <a:spcPts val="3850"/>
              </a:lnSpc>
              <a:buNone/>
            </a:pPr>
            <a:r>
              <a:rPr lang="en-US" sz="2400" b="1" kern="0" spc="-65" dirty="0">
                <a:solidFill>
                  <a:srgbClr val="272525"/>
                </a:solidFill>
                <a:latin typeface="Inter Bold" pitchFamily="34" charset="0"/>
                <a:ea typeface="Inter Bold" pitchFamily="34" charset="-122"/>
                <a:cs typeface="Inter Bold" pitchFamily="34" charset="-120"/>
              </a:rPr>
              <a:t>2</a:t>
            </a:r>
            <a:endParaRPr lang="en-US" sz="2400" dirty="0"/>
          </a:p>
        </p:txBody>
      </p:sp>
      <p:sp>
        <p:nvSpPr>
          <p:cNvPr id="10" name="Text 6"/>
          <p:cNvSpPr/>
          <p:nvPr/>
        </p:nvSpPr>
        <p:spPr>
          <a:xfrm>
            <a:off x="6421279" y="3791069"/>
            <a:ext cx="2741414" cy="342662"/>
          </a:xfrm>
          <a:prstGeom prst="rect">
            <a:avLst/>
          </a:prstGeom>
          <a:noFill/>
          <a:ln/>
        </p:spPr>
        <p:txBody>
          <a:bodyPr wrap="none" lIns="0" tIns="0" rIns="0" bIns="0" rtlCol="0" anchor="t"/>
          <a:lstStyle/>
          <a:p>
            <a:pPr marL="0" indent="0" algn="l">
              <a:lnSpc>
                <a:spcPts val="2650"/>
              </a:lnSpc>
              <a:buNone/>
            </a:pPr>
            <a:r>
              <a:rPr lang="en-US" sz="2150" b="1" kern="0" spc="-65" dirty="0">
                <a:solidFill>
                  <a:srgbClr val="272525"/>
                </a:solidFill>
                <a:latin typeface="Inter Bold" pitchFamily="34" charset="0"/>
                <a:ea typeface="Inter Bold" pitchFamily="34" charset="-122"/>
                <a:cs typeface="Inter Bold" pitchFamily="34" charset="-120"/>
              </a:rPr>
              <a:t>New Data</a:t>
            </a:r>
            <a:endParaRPr lang="en-US" sz="2150" dirty="0"/>
          </a:p>
        </p:txBody>
      </p:sp>
      <p:sp>
        <p:nvSpPr>
          <p:cNvPr id="11" name="Text 7"/>
          <p:cNvSpPr/>
          <p:nvPr/>
        </p:nvSpPr>
        <p:spPr>
          <a:xfrm>
            <a:off x="6421279" y="4265295"/>
            <a:ext cx="5616059" cy="350877"/>
          </a:xfrm>
          <a:prstGeom prst="rect">
            <a:avLst/>
          </a:prstGeom>
          <a:noFill/>
          <a:ln/>
        </p:spPr>
        <p:txBody>
          <a:bodyPr wrap="non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Integrate weather patterns, grid load, and historical data.</a:t>
            </a:r>
            <a:endParaRPr lang="en-US" sz="1700" dirty="0"/>
          </a:p>
        </p:txBody>
      </p:sp>
      <p:sp>
        <p:nvSpPr>
          <p:cNvPr id="12" name="Shape 8"/>
          <p:cNvSpPr/>
          <p:nvPr/>
        </p:nvSpPr>
        <p:spPr>
          <a:xfrm>
            <a:off x="6256734" y="5023128"/>
            <a:ext cx="7551301" cy="15240"/>
          </a:xfrm>
          <a:prstGeom prst="roundRect">
            <a:avLst>
              <a:gd name="adj" fmla="val 604410"/>
            </a:avLst>
          </a:prstGeom>
          <a:solidFill>
            <a:srgbClr val="C0C1D7"/>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800219" y="5065752"/>
            <a:ext cx="6482120" cy="1614607"/>
          </a:xfrm>
          <a:prstGeom prst="rect">
            <a:avLst/>
          </a:prstGeom>
        </p:spPr>
      </p:pic>
      <p:sp>
        <p:nvSpPr>
          <p:cNvPr id="14" name="Text 9"/>
          <p:cNvSpPr/>
          <p:nvPr/>
        </p:nvSpPr>
        <p:spPr>
          <a:xfrm>
            <a:off x="3887033" y="5680353"/>
            <a:ext cx="308372" cy="385405"/>
          </a:xfrm>
          <a:prstGeom prst="rect">
            <a:avLst/>
          </a:prstGeom>
          <a:noFill/>
          <a:ln/>
        </p:spPr>
        <p:txBody>
          <a:bodyPr wrap="none" lIns="0" tIns="0" rIns="0" bIns="0" rtlCol="0" anchor="t"/>
          <a:lstStyle/>
          <a:p>
            <a:pPr marL="0" indent="0" algn="ctr">
              <a:lnSpc>
                <a:spcPts val="3850"/>
              </a:lnSpc>
              <a:buNone/>
            </a:pPr>
            <a:r>
              <a:rPr lang="en-US" sz="2400" b="1" kern="0" spc="-65" dirty="0">
                <a:solidFill>
                  <a:srgbClr val="272525"/>
                </a:solidFill>
                <a:latin typeface="Inter Bold" pitchFamily="34" charset="0"/>
                <a:ea typeface="Inter Bold" pitchFamily="34" charset="-122"/>
                <a:cs typeface="Inter Bold" pitchFamily="34" charset="-120"/>
              </a:rPr>
              <a:t>3</a:t>
            </a:r>
            <a:endParaRPr lang="en-US" sz="2400" dirty="0"/>
          </a:p>
        </p:txBody>
      </p:sp>
      <p:sp>
        <p:nvSpPr>
          <p:cNvPr id="15" name="Text 10"/>
          <p:cNvSpPr/>
          <p:nvPr/>
        </p:nvSpPr>
        <p:spPr>
          <a:xfrm>
            <a:off x="7501652" y="5285065"/>
            <a:ext cx="2741414" cy="342662"/>
          </a:xfrm>
          <a:prstGeom prst="rect">
            <a:avLst/>
          </a:prstGeom>
          <a:noFill/>
          <a:ln/>
        </p:spPr>
        <p:txBody>
          <a:bodyPr wrap="none" lIns="0" tIns="0" rIns="0" bIns="0" rtlCol="0" anchor="t"/>
          <a:lstStyle/>
          <a:p>
            <a:pPr marL="0" indent="0" algn="l">
              <a:lnSpc>
                <a:spcPts val="2650"/>
              </a:lnSpc>
              <a:buNone/>
            </a:pPr>
            <a:r>
              <a:rPr lang="en-US" sz="2150" b="1" kern="0" spc="-65" dirty="0">
                <a:solidFill>
                  <a:srgbClr val="272525"/>
                </a:solidFill>
                <a:latin typeface="Inter Bold" pitchFamily="34" charset="0"/>
                <a:ea typeface="Inter Bold" pitchFamily="34" charset="-122"/>
                <a:cs typeface="Inter Bold" pitchFamily="34" charset="-120"/>
              </a:rPr>
              <a:t>Robust Models</a:t>
            </a:r>
            <a:endParaRPr lang="en-US" sz="2150" dirty="0"/>
          </a:p>
        </p:txBody>
      </p:sp>
      <p:sp>
        <p:nvSpPr>
          <p:cNvPr id="16" name="Text 11"/>
          <p:cNvSpPr/>
          <p:nvPr/>
        </p:nvSpPr>
        <p:spPr>
          <a:xfrm>
            <a:off x="7501652" y="5759291"/>
            <a:ext cx="6141839" cy="701754"/>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Develop adaptive models for diverse conditions and uncertainties.</a:t>
            </a:r>
            <a:endParaRPr lang="en-US" sz="1700" dirty="0"/>
          </a:p>
        </p:txBody>
      </p:sp>
      <p:sp>
        <p:nvSpPr>
          <p:cNvPr id="17" name="Text 12"/>
          <p:cNvSpPr/>
          <p:nvPr/>
        </p:nvSpPr>
        <p:spPr>
          <a:xfrm>
            <a:off x="767596" y="6927056"/>
            <a:ext cx="13095208" cy="701754"/>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AI improves renewable energy system management. Future steps involve advanced techniques, integrating diverse data sources, and building adaptive, robust models.</a:t>
            </a:r>
            <a:endParaRPr lang="en-US" sz="1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en-IN"/>
          </a:p>
        </p:txBody>
      </p:sp>
      <p:sp>
        <p:nvSpPr>
          <p:cNvPr id="4" name="Text 1"/>
          <p:cNvSpPr/>
          <p:nvPr/>
        </p:nvSpPr>
        <p:spPr>
          <a:xfrm>
            <a:off x="793790" y="3045976"/>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Thank You</a:t>
            </a:r>
            <a:endParaRPr lang="en-US" sz="4450" dirty="0"/>
          </a:p>
        </p:txBody>
      </p:sp>
      <p:sp>
        <p:nvSpPr>
          <p:cNvPr id="5" name="Text 2"/>
          <p:cNvSpPr/>
          <p:nvPr/>
        </p:nvSpPr>
        <p:spPr>
          <a:xfrm>
            <a:off x="793790" y="4094917"/>
            <a:ext cx="13042821"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Our work demonstrates the significant potential of AI in renewable energy. By integrating diverse data and advanced modeling, we can effectively manage the challenges and uncertainties inherent in these systems. Continued AI research promises further innovation and enhanced sustainability in the renewable energy sector.</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898567-EB88-BDEB-77F2-159235AD24FD}"/>
              </a:ext>
            </a:extLst>
          </p:cNvPr>
          <p:cNvSpPr txBox="1"/>
          <p:nvPr/>
        </p:nvSpPr>
        <p:spPr>
          <a:xfrm>
            <a:off x="3657600" y="3930134"/>
            <a:ext cx="7315200" cy="369332"/>
          </a:xfrm>
          <a:prstGeom prst="rect">
            <a:avLst/>
          </a:prstGeom>
          <a:noFill/>
        </p:spPr>
        <p:txBody>
          <a:bodyPr wrap="square">
            <a:spAutoFit/>
          </a:bodyPr>
          <a:lstStyle/>
          <a:p>
            <a:endParaRPr lang="en-IN" dirty="0"/>
          </a:p>
        </p:txBody>
      </p:sp>
      <p:sp>
        <p:nvSpPr>
          <p:cNvPr id="5" name="TextBox 4">
            <a:extLst>
              <a:ext uri="{FF2B5EF4-FFF2-40B4-BE49-F238E27FC236}">
                <a16:creationId xmlns:a16="http://schemas.microsoft.com/office/drawing/2014/main" id="{FCF03EA1-20BB-B855-FC33-43846E231266}"/>
              </a:ext>
            </a:extLst>
          </p:cNvPr>
          <p:cNvSpPr txBox="1"/>
          <p:nvPr/>
        </p:nvSpPr>
        <p:spPr>
          <a:xfrm>
            <a:off x="3657600" y="3930134"/>
            <a:ext cx="7315200" cy="369332"/>
          </a:xfrm>
          <a:prstGeom prst="rect">
            <a:avLst/>
          </a:prstGeom>
          <a:noFill/>
        </p:spPr>
        <p:txBody>
          <a:bodyPr wrap="square">
            <a:spAutoFit/>
          </a:bodyPr>
          <a:lstStyle/>
          <a:p>
            <a:endParaRPr lang="en-IN" dirty="0"/>
          </a:p>
        </p:txBody>
      </p:sp>
      <p:pic>
        <p:nvPicPr>
          <p:cNvPr id="6" name="Image 0">
            <a:extLst>
              <a:ext uri="{FF2B5EF4-FFF2-40B4-BE49-F238E27FC236}">
                <a16:creationId xmlns:a16="http://schemas.microsoft.com/office/drawing/2014/main" id="{F4FE01A0-F4CC-728B-1665-EBF8705A55F8}"/>
              </a:ext>
            </a:extLst>
          </p:cNvPr>
          <p:cNvPicPr>
            <a:picLocks noChangeAspect="1"/>
          </p:cNvPicPr>
          <p:nvPr/>
        </p:nvPicPr>
        <p:blipFill>
          <a:blip r:embed="rId2"/>
          <a:stretch>
            <a:fillRect/>
          </a:stretch>
        </p:blipFill>
        <p:spPr>
          <a:xfrm>
            <a:off x="0" y="0"/>
            <a:ext cx="5486400" cy="8229600"/>
          </a:xfrm>
          <a:prstGeom prst="rect">
            <a:avLst/>
          </a:prstGeom>
        </p:spPr>
      </p:pic>
      <p:sp>
        <p:nvSpPr>
          <p:cNvPr id="16" name="TextBox 15">
            <a:extLst>
              <a:ext uri="{FF2B5EF4-FFF2-40B4-BE49-F238E27FC236}">
                <a16:creationId xmlns:a16="http://schemas.microsoft.com/office/drawing/2014/main" id="{599F847D-1FBA-8641-9097-697259393110}"/>
              </a:ext>
            </a:extLst>
          </p:cNvPr>
          <p:cNvSpPr txBox="1"/>
          <p:nvPr/>
        </p:nvSpPr>
        <p:spPr>
          <a:xfrm>
            <a:off x="6220691" y="597047"/>
            <a:ext cx="7827818" cy="5034583"/>
          </a:xfrm>
          <a:prstGeom prst="rect">
            <a:avLst/>
          </a:prstGeom>
          <a:noFill/>
        </p:spPr>
        <p:txBody>
          <a:bodyPr wrap="square">
            <a:spAutoFit/>
          </a:bodyPr>
          <a:lstStyle/>
          <a:p>
            <a:pPr marL="0" indent="0" algn="l">
              <a:lnSpc>
                <a:spcPts val="5550"/>
              </a:lnSpc>
              <a:buNone/>
            </a:pPr>
            <a:r>
              <a:rPr lang="en-US" sz="2800" b="1" dirty="0">
                <a:solidFill>
                  <a:srgbClr val="443728"/>
                </a:solidFill>
                <a:latin typeface="Crimson Pro Bold" pitchFamily="34" charset="0"/>
                <a:ea typeface="Crimson Pro Bold" pitchFamily="34" charset="-122"/>
                <a:cs typeface="Crimson Pro Bold" pitchFamily="34" charset="-120"/>
              </a:rPr>
              <a:t>Introduction: The Convergence of Weather and Power</a:t>
            </a:r>
            <a:endParaRPr lang="en-US" sz="2800" b="1" dirty="0">
              <a:solidFill>
                <a:srgbClr val="443728"/>
              </a:solidFill>
              <a:latin typeface="Crimson Pro Bold" pitchFamily="34" charset="0"/>
              <a:ea typeface="Crimson Pro Bold" pitchFamily="34" charset="-122"/>
            </a:endParaRPr>
          </a:p>
          <a:p>
            <a:pPr>
              <a:lnSpc>
                <a:spcPts val="5550"/>
              </a:lnSpc>
            </a:pPr>
            <a:r>
              <a:rPr lang="en-US" sz="1600" dirty="0">
                <a:solidFill>
                  <a:srgbClr val="443728"/>
                </a:solidFill>
                <a:latin typeface="Open Sans" pitchFamily="34" charset="0"/>
                <a:ea typeface="Open Sans" pitchFamily="34" charset="-122"/>
                <a:cs typeface="Open Sans" pitchFamily="34" charset="-120"/>
              </a:rPr>
              <a:t>Weather patterns and power demand are closely linked. Traditional forecasting methods struggle with weather-related power fluctuations. AI plays a transformative role. It enhances the accuracy and reliability of power predictions. AI is key for future energy grids.</a:t>
            </a:r>
            <a:endParaRPr lang="en-US" sz="1600" dirty="0"/>
          </a:p>
          <a:p>
            <a:pPr marL="0" indent="0" algn="l">
              <a:lnSpc>
                <a:spcPts val="5550"/>
              </a:lnSpc>
              <a:buNone/>
            </a:pPr>
            <a:endParaRPr lang="en-US" sz="2800" dirty="0"/>
          </a:p>
        </p:txBody>
      </p:sp>
      <p:sp>
        <p:nvSpPr>
          <p:cNvPr id="22" name="Shape 2">
            <a:extLst>
              <a:ext uri="{FF2B5EF4-FFF2-40B4-BE49-F238E27FC236}">
                <a16:creationId xmlns:a16="http://schemas.microsoft.com/office/drawing/2014/main" id="{6E979ACE-6FE0-72D7-8756-E131404488A6}"/>
              </a:ext>
            </a:extLst>
          </p:cNvPr>
          <p:cNvSpPr/>
          <p:nvPr/>
        </p:nvSpPr>
        <p:spPr>
          <a:xfrm>
            <a:off x="6280190" y="4229933"/>
            <a:ext cx="3664863" cy="1685092"/>
          </a:xfrm>
          <a:prstGeom prst="roundRect">
            <a:avLst>
              <a:gd name="adj" fmla="val 5654"/>
            </a:avLst>
          </a:prstGeom>
          <a:solidFill>
            <a:srgbClr val="EBE2E0"/>
          </a:solidFill>
          <a:ln w="7620">
            <a:solidFill>
              <a:srgbClr val="D1C8C6"/>
            </a:solidFill>
            <a:prstDash val="solid"/>
          </a:ln>
        </p:spPr>
        <p:txBody>
          <a:bodyPr/>
          <a:lstStyle/>
          <a:p>
            <a:endParaRPr lang="en-IN"/>
          </a:p>
        </p:txBody>
      </p:sp>
      <p:sp>
        <p:nvSpPr>
          <p:cNvPr id="23" name="Text 3">
            <a:extLst>
              <a:ext uri="{FF2B5EF4-FFF2-40B4-BE49-F238E27FC236}">
                <a16:creationId xmlns:a16="http://schemas.microsoft.com/office/drawing/2014/main" id="{A05806EF-0F60-B69F-1382-94681F42EEFD}"/>
              </a:ext>
            </a:extLst>
          </p:cNvPr>
          <p:cNvSpPr/>
          <p:nvPr/>
        </p:nvSpPr>
        <p:spPr>
          <a:xfrm>
            <a:off x="6514624" y="44643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Weather Patterns</a:t>
            </a:r>
            <a:endParaRPr lang="en-US" sz="2200" dirty="0"/>
          </a:p>
        </p:txBody>
      </p:sp>
      <p:sp>
        <p:nvSpPr>
          <p:cNvPr id="24" name="Text 4">
            <a:extLst>
              <a:ext uri="{FF2B5EF4-FFF2-40B4-BE49-F238E27FC236}">
                <a16:creationId xmlns:a16="http://schemas.microsoft.com/office/drawing/2014/main" id="{45C5901E-3CDA-98C6-223B-5DD13D22AD4D}"/>
              </a:ext>
            </a:extLst>
          </p:cNvPr>
          <p:cNvSpPr/>
          <p:nvPr/>
        </p:nvSpPr>
        <p:spPr>
          <a:xfrm>
            <a:off x="6514624" y="4954786"/>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Directly affects power demand</a:t>
            </a:r>
            <a:endParaRPr lang="en-US" sz="1750" dirty="0"/>
          </a:p>
        </p:txBody>
      </p:sp>
      <p:sp>
        <p:nvSpPr>
          <p:cNvPr id="25" name="Shape 5">
            <a:extLst>
              <a:ext uri="{FF2B5EF4-FFF2-40B4-BE49-F238E27FC236}">
                <a16:creationId xmlns:a16="http://schemas.microsoft.com/office/drawing/2014/main" id="{E5B8A3EE-A7B6-38AE-FB75-AF1B9F41FC07}"/>
              </a:ext>
            </a:extLst>
          </p:cNvPr>
          <p:cNvSpPr/>
          <p:nvPr/>
        </p:nvSpPr>
        <p:spPr>
          <a:xfrm>
            <a:off x="10171867" y="4229933"/>
            <a:ext cx="3664863" cy="1685092"/>
          </a:xfrm>
          <a:prstGeom prst="roundRect">
            <a:avLst>
              <a:gd name="adj" fmla="val 5654"/>
            </a:avLst>
          </a:prstGeom>
          <a:solidFill>
            <a:srgbClr val="EBE2E0"/>
          </a:solidFill>
          <a:ln w="7620">
            <a:solidFill>
              <a:srgbClr val="D1C8C6"/>
            </a:solidFill>
            <a:prstDash val="solid"/>
          </a:ln>
        </p:spPr>
        <p:txBody>
          <a:bodyPr/>
          <a:lstStyle/>
          <a:p>
            <a:endParaRPr lang="en-IN"/>
          </a:p>
        </p:txBody>
      </p:sp>
      <p:sp>
        <p:nvSpPr>
          <p:cNvPr id="26" name="Text 6">
            <a:extLst>
              <a:ext uri="{FF2B5EF4-FFF2-40B4-BE49-F238E27FC236}">
                <a16:creationId xmlns:a16="http://schemas.microsoft.com/office/drawing/2014/main" id="{16DB1FFA-FB88-3DC6-A05B-3EEBFD61819E}"/>
              </a:ext>
            </a:extLst>
          </p:cNvPr>
          <p:cNvSpPr/>
          <p:nvPr/>
        </p:nvSpPr>
        <p:spPr>
          <a:xfrm>
            <a:off x="10406301" y="446436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Traditional Methods</a:t>
            </a:r>
            <a:endParaRPr lang="en-US" sz="2200" dirty="0"/>
          </a:p>
        </p:txBody>
      </p:sp>
      <p:sp>
        <p:nvSpPr>
          <p:cNvPr id="27" name="Text 7">
            <a:extLst>
              <a:ext uri="{FF2B5EF4-FFF2-40B4-BE49-F238E27FC236}">
                <a16:creationId xmlns:a16="http://schemas.microsoft.com/office/drawing/2014/main" id="{076BE345-C1C7-E26F-CD3B-F3ACCB4A25D0}"/>
              </a:ext>
            </a:extLst>
          </p:cNvPr>
          <p:cNvSpPr/>
          <p:nvPr/>
        </p:nvSpPr>
        <p:spPr>
          <a:xfrm>
            <a:off x="10406301" y="4954786"/>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Limitations capturing fluctuations</a:t>
            </a:r>
            <a:endParaRPr lang="en-US" sz="1750" dirty="0"/>
          </a:p>
        </p:txBody>
      </p:sp>
      <p:sp>
        <p:nvSpPr>
          <p:cNvPr id="28" name="Shape 8">
            <a:extLst>
              <a:ext uri="{FF2B5EF4-FFF2-40B4-BE49-F238E27FC236}">
                <a16:creationId xmlns:a16="http://schemas.microsoft.com/office/drawing/2014/main" id="{2D1EB86A-566D-D311-8E7D-9E8089B13316}"/>
              </a:ext>
            </a:extLst>
          </p:cNvPr>
          <p:cNvSpPr/>
          <p:nvPr/>
        </p:nvSpPr>
        <p:spPr>
          <a:xfrm>
            <a:off x="6280190" y="6141839"/>
            <a:ext cx="7556421" cy="1322189"/>
          </a:xfrm>
          <a:prstGeom prst="roundRect">
            <a:avLst>
              <a:gd name="adj" fmla="val 7205"/>
            </a:avLst>
          </a:prstGeom>
          <a:solidFill>
            <a:srgbClr val="EBE2E0"/>
          </a:solidFill>
          <a:ln w="7620">
            <a:solidFill>
              <a:srgbClr val="D1C8C6"/>
            </a:solidFill>
            <a:prstDash val="solid"/>
          </a:ln>
        </p:spPr>
        <p:txBody>
          <a:bodyPr/>
          <a:lstStyle/>
          <a:p>
            <a:endParaRPr lang="en-IN"/>
          </a:p>
        </p:txBody>
      </p:sp>
      <p:sp>
        <p:nvSpPr>
          <p:cNvPr id="29" name="Text 9">
            <a:extLst>
              <a:ext uri="{FF2B5EF4-FFF2-40B4-BE49-F238E27FC236}">
                <a16:creationId xmlns:a16="http://schemas.microsoft.com/office/drawing/2014/main" id="{781CF604-7BF2-BFD5-E56A-5156B7CC99E3}"/>
              </a:ext>
            </a:extLst>
          </p:cNvPr>
          <p:cNvSpPr/>
          <p:nvPr/>
        </p:nvSpPr>
        <p:spPr>
          <a:xfrm>
            <a:off x="6514624" y="63762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AI Enhancements</a:t>
            </a:r>
            <a:endParaRPr lang="en-US" sz="2200" dirty="0"/>
          </a:p>
        </p:txBody>
      </p:sp>
      <p:sp>
        <p:nvSpPr>
          <p:cNvPr id="30" name="Text 10">
            <a:extLst>
              <a:ext uri="{FF2B5EF4-FFF2-40B4-BE49-F238E27FC236}">
                <a16:creationId xmlns:a16="http://schemas.microsoft.com/office/drawing/2014/main" id="{3478BF89-0540-D17E-E1A5-E681C15B345E}"/>
              </a:ext>
            </a:extLst>
          </p:cNvPr>
          <p:cNvSpPr/>
          <p:nvPr/>
        </p:nvSpPr>
        <p:spPr>
          <a:xfrm>
            <a:off x="6514624" y="6866692"/>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Improves accuracy and reliability</a:t>
            </a:r>
            <a:endParaRPr lang="en-US" sz="1750" dirty="0"/>
          </a:p>
        </p:txBody>
      </p:sp>
    </p:spTree>
    <p:extLst>
      <p:ext uri="{BB962C8B-B14F-4D97-AF65-F5344CB8AC3E}">
        <p14:creationId xmlns:p14="http://schemas.microsoft.com/office/powerpoint/2010/main" val="1500296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Abstract</a:t>
            </a:r>
            <a:endParaRPr lang="en-US" sz="4450" dirty="0"/>
          </a:p>
        </p:txBody>
      </p:sp>
      <p:sp>
        <p:nvSpPr>
          <p:cNvPr id="4" name="Text 1"/>
          <p:cNvSpPr/>
          <p:nvPr/>
        </p:nvSpPr>
        <p:spPr>
          <a:xfrm>
            <a:off x="793790" y="1917502"/>
            <a:ext cx="7556421" cy="5443537"/>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
Renewable energy sources such as wind and solar power are highly dependent on weather conditions, making accurate forecasting crucial for optimizing energy generation and grid management. This project employs machine learning techniques, including </a:t>
            </a:r>
            <a:r>
              <a:rPr lang="en-US" sz="1750" b="1" kern="0" spc="-36" dirty="0">
                <a:solidFill>
                  <a:srgbClr val="272525"/>
                </a:solidFill>
                <a:latin typeface="Inter" pitchFamily="34" charset="0"/>
                <a:ea typeface="Inter" pitchFamily="34" charset="-122"/>
                <a:cs typeface="Inter" pitchFamily="34" charset="-120"/>
              </a:rPr>
              <a:t>Long Short-Term Memory (LSTM), Gated Recurrent Unit (GRU), and XGBoost</a:t>
            </a:r>
            <a:r>
              <a:rPr lang="en-US" sz="1750" kern="0" spc="-36" dirty="0">
                <a:solidFill>
                  <a:srgbClr val="272525"/>
                </a:solidFill>
                <a:latin typeface="Inter" pitchFamily="34" charset="0"/>
                <a:ea typeface="Inter" pitchFamily="34" charset="-122"/>
                <a:cs typeface="Inter" pitchFamily="34" charset="-120"/>
              </a:rPr>
              <a:t> models, to predict power generation based on weather parameters like temperature, wind speed, solar radiation, and humidity. The LSTM and GRU models, designed for time series forecasting, capture temporal dependencies in energy generation, while the XGBoost model provides robust predictive capabilities. By integrating weather forecasting with power prediction, this approach enhances grid stability, minimizes energy wastage, and supports efficient energy management in renewable energy systems. The proposed solution aims to provide real-time, data-driven insights to improve the reliability and efficiency of power generation.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444829"/>
            <a:ext cx="567059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Problem Statement</a:t>
            </a:r>
            <a:endParaRPr lang="en-US" sz="4450" dirty="0"/>
          </a:p>
        </p:txBody>
      </p:sp>
      <p:sp>
        <p:nvSpPr>
          <p:cNvPr id="3" name="Text 1"/>
          <p:cNvSpPr/>
          <p:nvPr/>
        </p:nvSpPr>
        <p:spPr>
          <a:xfrm>
            <a:off x="793790" y="3607237"/>
            <a:ext cx="13042821" cy="217741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
Accurate weather forecasting is essential for predicting the availability and efficiency of renewable energy sources like wind and solar power. This project aims to leverage AI techniques to forecast weather conditions and predict power generation in renewable energy systems. By analyzing key weather data (e.g., temperature, wind speed, barometer, humidity), machine learning models will provide real-time power output estimates. This integration will help optimize energy management, improve grid stability, and minimize energy waste, ensuring a more reliable and efficient power supply.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6895"/>
            <a:ext cx="11671102"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The Challenge: Renewable Energy Variability</a:t>
            </a:r>
            <a:endParaRPr lang="en-US" sz="4450" dirty="0"/>
          </a:p>
        </p:txBody>
      </p:sp>
      <p:sp>
        <p:nvSpPr>
          <p:cNvPr id="3" name="Text 1"/>
          <p:cNvSpPr/>
          <p:nvPr/>
        </p:nvSpPr>
        <p:spPr>
          <a:xfrm>
            <a:off x="793790" y="310265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Weather Dependent</a:t>
            </a:r>
            <a:endParaRPr lang="en-US" sz="2200" dirty="0"/>
          </a:p>
        </p:txBody>
      </p:sp>
      <p:sp>
        <p:nvSpPr>
          <p:cNvPr id="4" name="Text 2"/>
          <p:cNvSpPr/>
          <p:nvPr/>
        </p:nvSpPr>
        <p:spPr>
          <a:xfrm>
            <a:off x="793790" y="3683794"/>
            <a:ext cx="624470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Renewable energy sources depend on weather. Solar and wind are most impacted.</a:t>
            </a:r>
            <a:endParaRPr lang="en-US" sz="1750" dirty="0"/>
          </a:p>
        </p:txBody>
      </p:sp>
      <p:sp>
        <p:nvSpPr>
          <p:cNvPr id="5" name="Text 3"/>
          <p:cNvSpPr/>
          <p:nvPr/>
        </p:nvSpPr>
        <p:spPr>
          <a:xfrm>
            <a:off x="793790" y="4636413"/>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Fluctuations</a:t>
            </a:r>
            <a:endParaRPr lang="en-US" sz="2200" dirty="0"/>
          </a:p>
        </p:txBody>
      </p:sp>
      <p:sp>
        <p:nvSpPr>
          <p:cNvPr id="6" name="Text 4"/>
          <p:cNvSpPr/>
          <p:nvPr/>
        </p:nvSpPr>
        <p:spPr>
          <a:xfrm>
            <a:off x="793790" y="5217557"/>
            <a:ext cx="624470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Weather variations cause grid instability.</a:t>
            </a:r>
            <a:endParaRPr lang="en-US" sz="1750" dirty="0"/>
          </a:p>
        </p:txBody>
      </p:sp>
      <p:sp>
        <p:nvSpPr>
          <p:cNvPr id="7" name="Text 5"/>
          <p:cNvSpPr/>
          <p:nvPr/>
        </p:nvSpPr>
        <p:spPr>
          <a:xfrm>
            <a:off x="7599521" y="310265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Forecasting is Key</a:t>
            </a:r>
            <a:endParaRPr lang="en-US" sz="2200" dirty="0"/>
          </a:p>
        </p:txBody>
      </p:sp>
      <p:sp>
        <p:nvSpPr>
          <p:cNvPr id="8" name="Text 6"/>
          <p:cNvSpPr/>
          <p:nvPr/>
        </p:nvSpPr>
        <p:spPr>
          <a:xfrm>
            <a:off x="7599521" y="3683794"/>
            <a:ext cx="624470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Accurate weather data predicts power output.</a:t>
            </a:r>
            <a:endParaRPr lang="en-US" sz="1750" dirty="0"/>
          </a:p>
        </p:txBody>
      </p:sp>
      <p:sp>
        <p:nvSpPr>
          <p:cNvPr id="9" name="Text 7"/>
          <p:cNvSpPr/>
          <p:nvPr/>
        </p:nvSpPr>
        <p:spPr>
          <a:xfrm>
            <a:off x="7599521" y="4250769"/>
            <a:ext cx="6244709"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This is essential for managing energy supply.</a:t>
            </a:r>
            <a:endParaRPr lang="en-US" sz="1750" dirty="0"/>
          </a:p>
        </p:txBody>
      </p:sp>
      <p:sp>
        <p:nvSpPr>
          <p:cNvPr id="10" name="Text 8"/>
          <p:cNvSpPr/>
          <p:nvPr/>
        </p:nvSpPr>
        <p:spPr>
          <a:xfrm>
            <a:off x="793790" y="6039683"/>
            <a:ext cx="130428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For example, cloud cover reduces solar power output by 70%.</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5922" y="600551"/>
            <a:ext cx="7732157" cy="1260872"/>
          </a:xfrm>
          <a:prstGeom prst="rect">
            <a:avLst/>
          </a:prstGeom>
          <a:noFill/>
          <a:ln/>
        </p:spPr>
        <p:txBody>
          <a:bodyPr wrap="square" lIns="0" tIns="0" rIns="0" bIns="0" rtlCol="0" anchor="t"/>
          <a:lstStyle/>
          <a:p>
            <a:pPr marL="0" indent="0" algn="l">
              <a:lnSpc>
                <a:spcPts val="4950"/>
              </a:lnSpc>
              <a:buNone/>
            </a:pPr>
            <a:r>
              <a:rPr lang="en-US" sz="3950" b="1" kern="0" spc="-119" dirty="0">
                <a:solidFill>
                  <a:srgbClr val="000000"/>
                </a:solidFill>
                <a:latin typeface="Inter Bold" pitchFamily="34" charset="0"/>
                <a:ea typeface="Inter Bold" pitchFamily="34" charset="-122"/>
                <a:cs typeface="Inter Bold" pitchFamily="34" charset="-120"/>
              </a:rPr>
              <a:t>Data Acquisition and Preprocessing</a:t>
            </a:r>
            <a:endParaRPr lang="en-US" sz="3950" dirty="0"/>
          </a:p>
        </p:txBody>
      </p:sp>
      <p:sp>
        <p:nvSpPr>
          <p:cNvPr id="4" name="Shape 1"/>
          <p:cNvSpPr/>
          <p:nvPr/>
        </p:nvSpPr>
        <p:spPr>
          <a:xfrm>
            <a:off x="705922" y="2163961"/>
            <a:ext cx="3765232" cy="2749987"/>
          </a:xfrm>
          <a:prstGeom prst="roundRect">
            <a:avLst>
              <a:gd name="adj" fmla="val 3081"/>
            </a:avLst>
          </a:prstGeom>
          <a:solidFill>
            <a:srgbClr val="DADBF1"/>
          </a:solidFill>
          <a:ln w="7620">
            <a:solidFill>
              <a:srgbClr val="C0C1D7"/>
            </a:solidFill>
            <a:prstDash val="solid"/>
          </a:ln>
        </p:spPr>
        <p:txBody>
          <a:bodyPr/>
          <a:lstStyle/>
          <a:p>
            <a:endParaRPr lang="en-IN"/>
          </a:p>
        </p:txBody>
      </p:sp>
      <p:sp>
        <p:nvSpPr>
          <p:cNvPr id="5" name="Text 2"/>
          <p:cNvSpPr/>
          <p:nvPr/>
        </p:nvSpPr>
        <p:spPr>
          <a:xfrm>
            <a:off x="915233" y="2373273"/>
            <a:ext cx="2888218" cy="315158"/>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Bold" pitchFamily="34" charset="0"/>
                <a:ea typeface="Inter Bold" pitchFamily="34" charset="-122"/>
                <a:cs typeface="Inter Bold" pitchFamily="34" charset="-120"/>
              </a:rPr>
              <a:t>Key Weather Parameters</a:t>
            </a:r>
            <a:endParaRPr lang="en-US" sz="1950" dirty="0"/>
          </a:p>
        </p:txBody>
      </p:sp>
      <p:sp>
        <p:nvSpPr>
          <p:cNvPr id="6" name="Text 3"/>
          <p:cNvSpPr/>
          <p:nvPr/>
        </p:nvSpPr>
        <p:spPr>
          <a:xfrm>
            <a:off x="915233" y="2809399"/>
            <a:ext cx="3346609" cy="322659"/>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Inter" pitchFamily="34" charset="0"/>
                <a:ea typeface="Inter" pitchFamily="34" charset="-122"/>
                <a:cs typeface="Inter" pitchFamily="34" charset="-120"/>
              </a:rPr>
              <a:t>Temperature</a:t>
            </a:r>
            <a:endParaRPr lang="en-US" sz="1550" dirty="0"/>
          </a:p>
        </p:txBody>
      </p:sp>
      <p:sp>
        <p:nvSpPr>
          <p:cNvPr id="7" name="Text 4"/>
          <p:cNvSpPr/>
          <p:nvPr/>
        </p:nvSpPr>
        <p:spPr>
          <a:xfrm>
            <a:off x="915233" y="3202543"/>
            <a:ext cx="3346609" cy="322659"/>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Inter" pitchFamily="34" charset="0"/>
                <a:ea typeface="Inter" pitchFamily="34" charset="-122"/>
                <a:cs typeface="Inter" pitchFamily="34" charset="-120"/>
              </a:rPr>
              <a:t>Weather Condition</a:t>
            </a:r>
            <a:endParaRPr lang="en-US" sz="1550" dirty="0"/>
          </a:p>
        </p:txBody>
      </p:sp>
      <p:sp>
        <p:nvSpPr>
          <p:cNvPr id="8" name="Text 5"/>
          <p:cNvSpPr/>
          <p:nvPr/>
        </p:nvSpPr>
        <p:spPr>
          <a:xfrm>
            <a:off x="915233" y="3595688"/>
            <a:ext cx="3346609" cy="322659"/>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Inter" pitchFamily="34" charset="0"/>
                <a:ea typeface="Inter" pitchFamily="34" charset="-122"/>
                <a:cs typeface="Inter" pitchFamily="34" charset="-120"/>
              </a:rPr>
              <a:t>Wind Speed</a:t>
            </a:r>
            <a:endParaRPr lang="en-US" sz="1550" dirty="0"/>
          </a:p>
        </p:txBody>
      </p:sp>
      <p:sp>
        <p:nvSpPr>
          <p:cNvPr id="9" name="Text 6"/>
          <p:cNvSpPr/>
          <p:nvPr/>
        </p:nvSpPr>
        <p:spPr>
          <a:xfrm>
            <a:off x="915233" y="3988832"/>
            <a:ext cx="3346609" cy="322659"/>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Inter" pitchFamily="34" charset="0"/>
                <a:ea typeface="Inter" pitchFamily="34" charset="-122"/>
                <a:cs typeface="Inter" pitchFamily="34" charset="-120"/>
              </a:rPr>
              <a:t>Humidity</a:t>
            </a:r>
            <a:endParaRPr lang="en-US" sz="1550" dirty="0"/>
          </a:p>
        </p:txBody>
      </p:sp>
      <p:sp>
        <p:nvSpPr>
          <p:cNvPr id="10" name="Text 7"/>
          <p:cNvSpPr/>
          <p:nvPr/>
        </p:nvSpPr>
        <p:spPr>
          <a:xfrm>
            <a:off x="915233" y="4381976"/>
            <a:ext cx="3346609" cy="322659"/>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Inter" pitchFamily="34" charset="0"/>
                <a:ea typeface="Inter" pitchFamily="34" charset="-122"/>
                <a:cs typeface="Inter" pitchFamily="34" charset="-120"/>
              </a:rPr>
              <a:t>Barometer</a:t>
            </a:r>
            <a:endParaRPr lang="en-US" sz="1550" dirty="0"/>
          </a:p>
        </p:txBody>
      </p:sp>
      <p:sp>
        <p:nvSpPr>
          <p:cNvPr id="11" name="Shape 8"/>
          <p:cNvSpPr/>
          <p:nvPr/>
        </p:nvSpPr>
        <p:spPr>
          <a:xfrm>
            <a:off x="4672846" y="2163961"/>
            <a:ext cx="3765232" cy="2749987"/>
          </a:xfrm>
          <a:prstGeom prst="roundRect">
            <a:avLst>
              <a:gd name="adj" fmla="val 3081"/>
            </a:avLst>
          </a:prstGeom>
          <a:solidFill>
            <a:srgbClr val="DADBF1"/>
          </a:solidFill>
          <a:ln w="7620">
            <a:solidFill>
              <a:srgbClr val="C0C1D7"/>
            </a:solidFill>
            <a:prstDash val="solid"/>
          </a:ln>
        </p:spPr>
        <p:txBody>
          <a:bodyPr/>
          <a:lstStyle/>
          <a:p>
            <a:endParaRPr lang="en-IN"/>
          </a:p>
        </p:txBody>
      </p:sp>
      <p:sp>
        <p:nvSpPr>
          <p:cNvPr id="12" name="Text 9"/>
          <p:cNvSpPr/>
          <p:nvPr/>
        </p:nvSpPr>
        <p:spPr>
          <a:xfrm>
            <a:off x="4882158" y="2373273"/>
            <a:ext cx="2628781" cy="315158"/>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Bold" pitchFamily="34" charset="0"/>
                <a:ea typeface="Inter Bold" pitchFamily="34" charset="-122"/>
                <a:cs typeface="Inter Bold" pitchFamily="34" charset="-120"/>
              </a:rPr>
              <a:t>Key Power Parameters</a:t>
            </a:r>
            <a:endParaRPr lang="en-US" sz="1950" dirty="0"/>
          </a:p>
        </p:txBody>
      </p:sp>
      <p:sp>
        <p:nvSpPr>
          <p:cNvPr id="13" name="Text 10"/>
          <p:cNvSpPr/>
          <p:nvPr/>
        </p:nvSpPr>
        <p:spPr>
          <a:xfrm>
            <a:off x="4882158" y="2809399"/>
            <a:ext cx="3346609" cy="322659"/>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Inter" pitchFamily="34" charset="0"/>
                <a:ea typeface="Inter" pitchFamily="34" charset="-122"/>
                <a:cs typeface="Inter" pitchFamily="34" charset="-120"/>
              </a:rPr>
              <a:t>Elec_kW</a:t>
            </a:r>
            <a:endParaRPr lang="en-US" sz="1550" dirty="0"/>
          </a:p>
        </p:txBody>
      </p:sp>
      <p:sp>
        <p:nvSpPr>
          <p:cNvPr id="14" name="Shape 11"/>
          <p:cNvSpPr/>
          <p:nvPr/>
        </p:nvSpPr>
        <p:spPr>
          <a:xfrm>
            <a:off x="705922" y="5115639"/>
            <a:ext cx="7732157" cy="1963698"/>
          </a:xfrm>
          <a:prstGeom prst="roundRect">
            <a:avLst>
              <a:gd name="adj" fmla="val 4314"/>
            </a:avLst>
          </a:prstGeom>
          <a:solidFill>
            <a:srgbClr val="DADBF1"/>
          </a:solidFill>
          <a:ln w="7620">
            <a:solidFill>
              <a:srgbClr val="C0C1D7"/>
            </a:solidFill>
            <a:prstDash val="solid"/>
          </a:ln>
        </p:spPr>
        <p:txBody>
          <a:bodyPr/>
          <a:lstStyle/>
          <a:p>
            <a:endParaRPr lang="en-IN"/>
          </a:p>
        </p:txBody>
      </p:sp>
      <p:sp>
        <p:nvSpPr>
          <p:cNvPr id="15" name="Text 12"/>
          <p:cNvSpPr/>
          <p:nvPr/>
        </p:nvSpPr>
        <p:spPr>
          <a:xfrm>
            <a:off x="915233" y="5324951"/>
            <a:ext cx="2521506" cy="315158"/>
          </a:xfrm>
          <a:prstGeom prst="rect">
            <a:avLst/>
          </a:prstGeom>
          <a:noFill/>
          <a:ln/>
        </p:spPr>
        <p:txBody>
          <a:bodyPr wrap="none" lIns="0" tIns="0" rIns="0" bIns="0" rtlCol="0" anchor="t"/>
          <a:lstStyle/>
          <a:p>
            <a:pPr marL="0" indent="0" algn="l">
              <a:lnSpc>
                <a:spcPts val="2450"/>
              </a:lnSpc>
              <a:buNone/>
            </a:pPr>
            <a:r>
              <a:rPr lang="en-US" sz="1950" b="1" kern="0" spc="-60" dirty="0">
                <a:solidFill>
                  <a:srgbClr val="272525"/>
                </a:solidFill>
                <a:latin typeface="Inter Bold" pitchFamily="34" charset="0"/>
                <a:ea typeface="Inter Bold" pitchFamily="34" charset="-122"/>
                <a:cs typeface="Inter Bold" pitchFamily="34" charset="-120"/>
              </a:rPr>
              <a:t>Preprocessing</a:t>
            </a:r>
            <a:endParaRPr lang="en-US" sz="1950" dirty="0"/>
          </a:p>
        </p:txBody>
      </p:sp>
      <p:sp>
        <p:nvSpPr>
          <p:cNvPr id="16" name="Text 13"/>
          <p:cNvSpPr/>
          <p:nvPr/>
        </p:nvSpPr>
        <p:spPr>
          <a:xfrm>
            <a:off x="915233" y="5761077"/>
            <a:ext cx="7313533" cy="322659"/>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Inter" pitchFamily="34" charset="0"/>
                <a:ea typeface="Inter" pitchFamily="34" charset="-122"/>
                <a:cs typeface="Inter" pitchFamily="34" charset="-120"/>
              </a:rPr>
              <a:t>Cleaning</a:t>
            </a:r>
            <a:endParaRPr lang="en-US" sz="1550" dirty="0"/>
          </a:p>
        </p:txBody>
      </p:sp>
      <p:sp>
        <p:nvSpPr>
          <p:cNvPr id="17" name="Text 14"/>
          <p:cNvSpPr/>
          <p:nvPr/>
        </p:nvSpPr>
        <p:spPr>
          <a:xfrm>
            <a:off x="915233" y="6154222"/>
            <a:ext cx="7313533" cy="322659"/>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Inter" pitchFamily="34" charset="0"/>
                <a:ea typeface="Inter" pitchFamily="34" charset="-122"/>
                <a:cs typeface="Inter" pitchFamily="34" charset="-120"/>
              </a:rPr>
              <a:t>Normalization</a:t>
            </a:r>
            <a:endParaRPr lang="en-US" sz="1550" dirty="0"/>
          </a:p>
        </p:txBody>
      </p:sp>
      <p:sp>
        <p:nvSpPr>
          <p:cNvPr id="18" name="Text 15"/>
          <p:cNvSpPr/>
          <p:nvPr/>
        </p:nvSpPr>
        <p:spPr>
          <a:xfrm>
            <a:off x="915233" y="6547366"/>
            <a:ext cx="7313533" cy="322659"/>
          </a:xfrm>
          <a:prstGeom prst="rect">
            <a:avLst/>
          </a:prstGeom>
          <a:noFill/>
          <a:ln/>
        </p:spPr>
        <p:txBody>
          <a:bodyPr wrap="none" lIns="0" tIns="0" rIns="0" bIns="0" rtlCol="0" anchor="t"/>
          <a:lstStyle/>
          <a:p>
            <a:pPr marL="342900" indent="-342900" algn="l">
              <a:lnSpc>
                <a:spcPts val="2500"/>
              </a:lnSpc>
              <a:buSzPct val="100000"/>
              <a:buChar char="•"/>
            </a:pPr>
            <a:r>
              <a:rPr lang="en-US" sz="1550" kern="0" spc="-32" dirty="0">
                <a:solidFill>
                  <a:srgbClr val="272525"/>
                </a:solidFill>
                <a:latin typeface="Inter" pitchFamily="34" charset="0"/>
                <a:ea typeface="Inter" pitchFamily="34" charset="-122"/>
                <a:cs typeface="Inter" pitchFamily="34" charset="-120"/>
              </a:rPr>
              <a:t>Feature engineering</a:t>
            </a:r>
            <a:endParaRPr lang="en-US" sz="1550" dirty="0"/>
          </a:p>
        </p:txBody>
      </p:sp>
      <p:sp>
        <p:nvSpPr>
          <p:cNvPr id="19" name="Text 16"/>
          <p:cNvSpPr/>
          <p:nvPr/>
        </p:nvSpPr>
        <p:spPr>
          <a:xfrm>
            <a:off x="705922" y="7306270"/>
            <a:ext cx="7732157" cy="322659"/>
          </a:xfrm>
          <a:prstGeom prst="rect">
            <a:avLst/>
          </a:prstGeom>
          <a:noFill/>
          <a:ln/>
        </p:spPr>
        <p:txBody>
          <a:bodyPr wrap="none" lIns="0" tIns="0" rIns="0" bIns="0" rtlCol="0" anchor="t"/>
          <a:lstStyle/>
          <a:p>
            <a:pPr marL="0" indent="0" algn="l">
              <a:lnSpc>
                <a:spcPts val="2500"/>
              </a:lnSpc>
              <a:buNone/>
            </a:pPr>
            <a:r>
              <a:rPr lang="en-US" sz="1550" kern="0" spc="-32" dirty="0">
                <a:solidFill>
                  <a:srgbClr val="272525"/>
                </a:solidFill>
                <a:latin typeface="Inter" pitchFamily="34" charset="0"/>
                <a:ea typeface="Inter" pitchFamily="34" charset="-122"/>
                <a:cs typeface="Inter" pitchFamily="34" charset="-120"/>
              </a:rPr>
              <a:t>We normalize temperature data to a 0-1 scale. This ensures consistent model input.</a:t>
            </a:r>
            <a:endParaRPr lang="en-US" sz="15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13334"/>
            <a:ext cx="6753820"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Machine Learning Models</a:t>
            </a:r>
            <a:endParaRPr lang="en-US" sz="4450" dirty="0"/>
          </a:p>
        </p:txBody>
      </p:sp>
      <p:pic>
        <p:nvPicPr>
          <p:cNvPr id="4" name="Image 1" descr="preencoded.png"/>
          <p:cNvPicPr>
            <a:picLocks noChangeAspect="1"/>
          </p:cNvPicPr>
          <p:nvPr/>
        </p:nvPicPr>
        <p:blipFill>
          <a:blip r:embed="rId4"/>
          <a:stretch>
            <a:fillRect/>
          </a:stretch>
        </p:blipFill>
        <p:spPr>
          <a:xfrm>
            <a:off x="793790" y="2962275"/>
            <a:ext cx="566976" cy="566976"/>
          </a:xfrm>
          <a:prstGeom prst="rect">
            <a:avLst/>
          </a:prstGeom>
        </p:spPr>
      </p:pic>
      <p:sp>
        <p:nvSpPr>
          <p:cNvPr id="5" name="Text 1"/>
          <p:cNvSpPr/>
          <p:nvPr/>
        </p:nvSpPr>
        <p:spPr>
          <a:xfrm>
            <a:off x="793790" y="3756065"/>
            <a:ext cx="2291953"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XGBoost</a:t>
            </a:r>
            <a:endParaRPr lang="en-US" sz="2200" dirty="0"/>
          </a:p>
        </p:txBody>
      </p:sp>
      <p:sp>
        <p:nvSpPr>
          <p:cNvPr id="6" name="Text 2"/>
          <p:cNvSpPr/>
          <p:nvPr/>
        </p:nvSpPr>
        <p:spPr>
          <a:xfrm>
            <a:off x="793790" y="4246483"/>
            <a:ext cx="22919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Efficient, accurate gradient boosting.</a:t>
            </a:r>
            <a:endParaRPr lang="en-US" sz="1750" dirty="0"/>
          </a:p>
        </p:txBody>
      </p:sp>
      <p:pic>
        <p:nvPicPr>
          <p:cNvPr id="7" name="Image 2" descr="preencoded.png"/>
          <p:cNvPicPr>
            <a:picLocks noChangeAspect="1"/>
          </p:cNvPicPr>
          <p:nvPr/>
        </p:nvPicPr>
        <p:blipFill>
          <a:blip r:embed="rId5"/>
          <a:stretch>
            <a:fillRect/>
          </a:stretch>
        </p:blipFill>
        <p:spPr>
          <a:xfrm>
            <a:off x="3425904" y="2962275"/>
            <a:ext cx="566976" cy="566976"/>
          </a:xfrm>
          <a:prstGeom prst="rect">
            <a:avLst/>
          </a:prstGeom>
        </p:spPr>
      </p:pic>
      <p:sp>
        <p:nvSpPr>
          <p:cNvPr id="8" name="Text 3"/>
          <p:cNvSpPr/>
          <p:nvPr/>
        </p:nvSpPr>
        <p:spPr>
          <a:xfrm>
            <a:off x="3425904" y="3756065"/>
            <a:ext cx="2292072"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LSTM</a:t>
            </a:r>
            <a:endParaRPr lang="en-US" sz="2200" dirty="0"/>
          </a:p>
        </p:txBody>
      </p:sp>
      <p:sp>
        <p:nvSpPr>
          <p:cNvPr id="9" name="Text 4"/>
          <p:cNvSpPr/>
          <p:nvPr/>
        </p:nvSpPr>
        <p:spPr>
          <a:xfrm>
            <a:off x="3425904" y="4246483"/>
            <a:ext cx="2292072"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Captures time dependencies effectively.</a:t>
            </a:r>
            <a:endParaRPr lang="en-US" sz="1750" dirty="0"/>
          </a:p>
        </p:txBody>
      </p:sp>
      <p:pic>
        <p:nvPicPr>
          <p:cNvPr id="10" name="Image 3" descr="preencoded.png"/>
          <p:cNvPicPr>
            <a:picLocks noChangeAspect="1"/>
          </p:cNvPicPr>
          <p:nvPr/>
        </p:nvPicPr>
        <p:blipFill>
          <a:blip r:embed="rId6"/>
          <a:stretch>
            <a:fillRect/>
          </a:stretch>
        </p:blipFill>
        <p:spPr>
          <a:xfrm>
            <a:off x="6058138" y="2962275"/>
            <a:ext cx="566976" cy="566976"/>
          </a:xfrm>
          <a:prstGeom prst="rect">
            <a:avLst/>
          </a:prstGeom>
        </p:spPr>
      </p:pic>
      <p:sp>
        <p:nvSpPr>
          <p:cNvPr id="11" name="Text 5"/>
          <p:cNvSpPr/>
          <p:nvPr/>
        </p:nvSpPr>
        <p:spPr>
          <a:xfrm>
            <a:off x="6058138" y="3756065"/>
            <a:ext cx="2291953"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GRU</a:t>
            </a:r>
            <a:endParaRPr lang="en-US" sz="2200" dirty="0"/>
          </a:p>
        </p:txBody>
      </p:sp>
      <p:sp>
        <p:nvSpPr>
          <p:cNvPr id="12" name="Text 6"/>
          <p:cNvSpPr/>
          <p:nvPr/>
        </p:nvSpPr>
        <p:spPr>
          <a:xfrm>
            <a:off x="6058138" y="4246483"/>
            <a:ext cx="22919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Another RNN for temporal data.</a:t>
            </a:r>
            <a:endParaRPr lang="en-US" sz="1750" dirty="0"/>
          </a:p>
        </p:txBody>
      </p:sp>
      <p:sp>
        <p:nvSpPr>
          <p:cNvPr id="13" name="Text 7"/>
          <p:cNvSpPr/>
          <p:nvPr/>
        </p:nvSpPr>
        <p:spPr>
          <a:xfrm>
            <a:off x="793790" y="5590342"/>
            <a:ext cx="7556421"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We tune hyperparameters using Grid Search. Bayesian Optimization is also helpful.</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77973"/>
            <a:ext cx="7007185" cy="708779"/>
          </a:xfrm>
          <a:prstGeom prst="rect">
            <a:avLst/>
          </a:prstGeom>
          <a:noFill/>
          <a:ln/>
        </p:spPr>
        <p:txBody>
          <a:bodyPr wrap="none" lIns="0" tIns="0" rIns="0" bIns="0" rtlCol="0" anchor="t"/>
          <a:lstStyle/>
          <a:p>
            <a:pPr marL="0" indent="0" algn="l">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Power Prediction Modeling</a:t>
            </a:r>
            <a:endParaRPr lang="en-US" sz="4450" dirty="0"/>
          </a:p>
        </p:txBody>
      </p:sp>
      <p:sp>
        <p:nvSpPr>
          <p:cNvPr id="4" name="Shape 1"/>
          <p:cNvSpPr/>
          <p:nvPr/>
        </p:nvSpPr>
        <p:spPr>
          <a:xfrm>
            <a:off x="6280190" y="3182064"/>
            <a:ext cx="510302" cy="510302"/>
          </a:xfrm>
          <a:prstGeom prst="roundRect">
            <a:avLst>
              <a:gd name="adj" fmla="val 18669"/>
            </a:avLst>
          </a:prstGeom>
          <a:solidFill>
            <a:srgbClr val="DADBF1"/>
          </a:solidFill>
          <a:ln w="7620">
            <a:solidFill>
              <a:srgbClr val="C0C1D7"/>
            </a:solidFill>
            <a:prstDash val="solid"/>
          </a:ln>
        </p:spPr>
        <p:txBody>
          <a:bodyPr/>
          <a:lstStyle/>
          <a:p>
            <a:endParaRPr lang="en-IN"/>
          </a:p>
        </p:txBody>
      </p:sp>
      <p:sp>
        <p:nvSpPr>
          <p:cNvPr id="5" name="Text 2"/>
          <p:cNvSpPr/>
          <p:nvPr/>
        </p:nvSpPr>
        <p:spPr>
          <a:xfrm>
            <a:off x="7017306" y="3182064"/>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Weather to Power</a:t>
            </a:r>
            <a:endParaRPr lang="en-US" sz="2200" dirty="0"/>
          </a:p>
        </p:txBody>
      </p:sp>
      <p:sp>
        <p:nvSpPr>
          <p:cNvPr id="6" name="Text 3"/>
          <p:cNvSpPr/>
          <p:nvPr/>
        </p:nvSpPr>
        <p:spPr>
          <a:xfrm>
            <a:off x="7017306" y="3672483"/>
            <a:ext cx="2927747"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We map forecasts to energy generation.</a:t>
            </a:r>
            <a:endParaRPr lang="en-US" sz="1750" dirty="0"/>
          </a:p>
        </p:txBody>
      </p:sp>
      <p:sp>
        <p:nvSpPr>
          <p:cNvPr id="7" name="Shape 4"/>
          <p:cNvSpPr/>
          <p:nvPr/>
        </p:nvSpPr>
        <p:spPr>
          <a:xfrm>
            <a:off x="10171867" y="3182064"/>
            <a:ext cx="510302" cy="510302"/>
          </a:xfrm>
          <a:prstGeom prst="roundRect">
            <a:avLst>
              <a:gd name="adj" fmla="val 18669"/>
            </a:avLst>
          </a:prstGeom>
          <a:solidFill>
            <a:srgbClr val="DADBF1"/>
          </a:solidFill>
          <a:ln w="7620">
            <a:solidFill>
              <a:srgbClr val="C0C1D7"/>
            </a:solidFill>
            <a:prstDash val="solid"/>
          </a:ln>
        </p:spPr>
        <p:txBody>
          <a:bodyPr/>
          <a:lstStyle/>
          <a:p>
            <a:endParaRPr lang="en-IN"/>
          </a:p>
        </p:txBody>
      </p:sp>
      <p:sp>
        <p:nvSpPr>
          <p:cNvPr id="8" name="Text 5"/>
          <p:cNvSpPr/>
          <p:nvPr/>
        </p:nvSpPr>
        <p:spPr>
          <a:xfrm>
            <a:off x="10908983" y="3182064"/>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Data Merging</a:t>
            </a:r>
            <a:endParaRPr lang="en-US" sz="2200" dirty="0"/>
          </a:p>
        </p:txBody>
      </p:sp>
      <p:sp>
        <p:nvSpPr>
          <p:cNvPr id="9" name="Text 6"/>
          <p:cNvSpPr/>
          <p:nvPr/>
        </p:nvSpPr>
        <p:spPr>
          <a:xfrm>
            <a:off x="10908983" y="3672483"/>
            <a:ext cx="2927747"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We combine weather and power data.</a:t>
            </a:r>
            <a:endParaRPr lang="en-US" sz="1750" dirty="0"/>
          </a:p>
        </p:txBody>
      </p:sp>
      <p:sp>
        <p:nvSpPr>
          <p:cNvPr id="10" name="Shape 7"/>
          <p:cNvSpPr/>
          <p:nvPr/>
        </p:nvSpPr>
        <p:spPr>
          <a:xfrm>
            <a:off x="6280190" y="4880253"/>
            <a:ext cx="510302" cy="510302"/>
          </a:xfrm>
          <a:prstGeom prst="roundRect">
            <a:avLst>
              <a:gd name="adj" fmla="val 18669"/>
            </a:avLst>
          </a:prstGeom>
          <a:solidFill>
            <a:srgbClr val="DADBF1"/>
          </a:solidFill>
          <a:ln w="7620">
            <a:solidFill>
              <a:srgbClr val="C0C1D7"/>
            </a:solidFill>
            <a:prstDash val="solid"/>
          </a:ln>
        </p:spPr>
        <p:txBody>
          <a:bodyPr/>
          <a:lstStyle/>
          <a:p>
            <a:endParaRPr lang="en-IN"/>
          </a:p>
        </p:txBody>
      </p:sp>
      <p:sp>
        <p:nvSpPr>
          <p:cNvPr id="11" name="Text 8"/>
          <p:cNvSpPr/>
          <p:nvPr/>
        </p:nvSpPr>
        <p:spPr>
          <a:xfrm>
            <a:off x="7017306" y="4880253"/>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Model Training</a:t>
            </a:r>
            <a:endParaRPr lang="en-US" sz="2200" dirty="0"/>
          </a:p>
        </p:txBody>
      </p:sp>
      <p:sp>
        <p:nvSpPr>
          <p:cNvPr id="12" name="Text 9"/>
          <p:cNvSpPr/>
          <p:nvPr/>
        </p:nvSpPr>
        <p:spPr>
          <a:xfrm>
            <a:off x="7017306" y="5370671"/>
            <a:ext cx="6819305"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We use supervised learning with historical data.</a:t>
            </a:r>
            <a:endParaRPr lang="en-US" sz="1750" dirty="0"/>
          </a:p>
        </p:txBody>
      </p:sp>
      <p:sp>
        <p:nvSpPr>
          <p:cNvPr id="13" name="Text 10"/>
          <p:cNvSpPr/>
          <p:nvPr/>
        </p:nvSpPr>
        <p:spPr>
          <a:xfrm>
            <a:off x="6280190" y="5988725"/>
            <a:ext cx="7556421"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For example, wind speed forecasts predict turbine output.</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1526" y="614482"/>
            <a:ext cx="6499979" cy="697825"/>
          </a:xfrm>
          <a:prstGeom prst="rect">
            <a:avLst/>
          </a:prstGeom>
          <a:noFill/>
          <a:ln/>
        </p:spPr>
        <p:txBody>
          <a:bodyPr wrap="none" lIns="0" tIns="0" rIns="0" bIns="0" rtlCol="0" anchor="t"/>
          <a:lstStyle/>
          <a:p>
            <a:pPr marL="0" indent="0" algn="l">
              <a:lnSpc>
                <a:spcPts val="5450"/>
              </a:lnSpc>
              <a:buNone/>
            </a:pPr>
            <a:r>
              <a:rPr lang="en-US" sz="4350" b="1" kern="0" spc="-132" dirty="0">
                <a:solidFill>
                  <a:srgbClr val="000000"/>
                </a:solidFill>
                <a:latin typeface="Inter Bold" pitchFamily="34" charset="0"/>
                <a:ea typeface="Inter Bold" pitchFamily="34" charset="-122"/>
                <a:cs typeface="Inter Bold" pitchFamily="34" charset="-120"/>
              </a:rPr>
              <a:t>Model Evaluation Metrics</a:t>
            </a:r>
            <a:endParaRPr lang="en-US" sz="4350" dirty="0"/>
          </a:p>
        </p:txBody>
      </p:sp>
      <p:pic>
        <p:nvPicPr>
          <p:cNvPr id="4" name="Image 1" descr="preencoded.png"/>
          <p:cNvPicPr>
            <a:picLocks noChangeAspect="1"/>
          </p:cNvPicPr>
          <p:nvPr/>
        </p:nvPicPr>
        <p:blipFill>
          <a:blip r:embed="rId4"/>
          <a:stretch>
            <a:fillRect/>
          </a:stretch>
        </p:blipFill>
        <p:spPr>
          <a:xfrm>
            <a:off x="781526" y="1647230"/>
            <a:ext cx="1116449" cy="1339810"/>
          </a:xfrm>
          <a:prstGeom prst="rect">
            <a:avLst/>
          </a:prstGeom>
        </p:spPr>
      </p:pic>
      <p:sp>
        <p:nvSpPr>
          <p:cNvPr id="5" name="Text 1"/>
          <p:cNvSpPr/>
          <p:nvPr/>
        </p:nvSpPr>
        <p:spPr>
          <a:xfrm>
            <a:off x="2232898" y="1870472"/>
            <a:ext cx="2791301" cy="348853"/>
          </a:xfrm>
          <a:prstGeom prst="rect">
            <a:avLst/>
          </a:prstGeom>
          <a:noFill/>
          <a:ln/>
        </p:spPr>
        <p:txBody>
          <a:bodyPr wrap="none" lIns="0" tIns="0" rIns="0" bIns="0" rtlCol="0" anchor="t"/>
          <a:lstStyle/>
          <a:p>
            <a:pPr marL="0" indent="0" algn="l">
              <a:lnSpc>
                <a:spcPts val="2700"/>
              </a:lnSpc>
              <a:buNone/>
            </a:pPr>
            <a:r>
              <a:rPr lang="en-US" sz="2150" b="1" kern="0" spc="-66" dirty="0">
                <a:solidFill>
                  <a:srgbClr val="272525"/>
                </a:solidFill>
                <a:latin typeface="Inter Bold" pitchFamily="34" charset="0"/>
                <a:ea typeface="Inter Bold" pitchFamily="34" charset="-122"/>
                <a:cs typeface="Inter Bold" pitchFamily="34" charset="-120"/>
              </a:rPr>
              <a:t>Precision</a:t>
            </a:r>
            <a:endParaRPr lang="en-US" sz="2150" dirty="0"/>
          </a:p>
        </p:txBody>
      </p:sp>
      <p:sp>
        <p:nvSpPr>
          <p:cNvPr id="6" name="Text 2"/>
          <p:cNvSpPr/>
          <p:nvPr/>
        </p:nvSpPr>
        <p:spPr>
          <a:xfrm>
            <a:off x="2232898" y="2353270"/>
            <a:ext cx="6129576" cy="357307"/>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Accuracy of positive predictions.</a:t>
            </a:r>
            <a:endParaRPr lang="en-US" sz="1750" dirty="0"/>
          </a:p>
        </p:txBody>
      </p:sp>
      <p:pic>
        <p:nvPicPr>
          <p:cNvPr id="7" name="Image 2" descr="preencoded.png"/>
          <p:cNvPicPr>
            <a:picLocks noChangeAspect="1"/>
          </p:cNvPicPr>
          <p:nvPr/>
        </p:nvPicPr>
        <p:blipFill>
          <a:blip r:embed="rId5"/>
          <a:stretch>
            <a:fillRect/>
          </a:stretch>
        </p:blipFill>
        <p:spPr>
          <a:xfrm>
            <a:off x="781526" y="2987040"/>
            <a:ext cx="1116449" cy="1339810"/>
          </a:xfrm>
          <a:prstGeom prst="rect">
            <a:avLst/>
          </a:prstGeom>
        </p:spPr>
      </p:pic>
      <p:sp>
        <p:nvSpPr>
          <p:cNvPr id="8" name="Text 3"/>
          <p:cNvSpPr/>
          <p:nvPr/>
        </p:nvSpPr>
        <p:spPr>
          <a:xfrm>
            <a:off x="2232898" y="3210282"/>
            <a:ext cx="2791301" cy="348853"/>
          </a:xfrm>
          <a:prstGeom prst="rect">
            <a:avLst/>
          </a:prstGeom>
          <a:noFill/>
          <a:ln/>
        </p:spPr>
        <p:txBody>
          <a:bodyPr wrap="none" lIns="0" tIns="0" rIns="0" bIns="0" rtlCol="0" anchor="t"/>
          <a:lstStyle/>
          <a:p>
            <a:pPr marL="0" indent="0" algn="l">
              <a:lnSpc>
                <a:spcPts val="2700"/>
              </a:lnSpc>
              <a:buNone/>
            </a:pPr>
            <a:r>
              <a:rPr lang="en-US" sz="2150" b="1" kern="0" spc="-66" dirty="0">
                <a:solidFill>
                  <a:srgbClr val="272525"/>
                </a:solidFill>
                <a:latin typeface="Inter Bold" pitchFamily="34" charset="0"/>
                <a:ea typeface="Inter Bold" pitchFamily="34" charset="-122"/>
                <a:cs typeface="Inter Bold" pitchFamily="34" charset="-120"/>
              </a:rPr>
              <a:t>Recall</a:t>
            </a:r>
            <a:endParaRPr lang="en-US" sz="2150" dirty="0"/>
          </a:p>
        </p:txBody>
      </p:sp>
      <p:sp>
        <p:nvSpPr>
          <p:cNvPr id="9" name="Text 4"/>
          <p:cNvSpPr/>
          <p:nvPr/>
        </p:nvSpPr>
        <p:spPr>
          <a:xfrm>
            <a:off x="2232898" y="3693081"/>
            <a:ext cx="6129576" cy="357307"/>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Ability to find relevant cases.</a:t>
            </a:r>
            <a:endParaRPr lang="en-US" sz="1750" dirty="0"/>
          </a:p>
        </p:txBody>
      </p:sp>
      <p:pic>
        <p:nvPicPr>
          <p:cNvPr id="10" name="Image 3" descr="preencoded.png"/>
          <p:cNvPicPr>
            <a:picLocks noChangeAspect="1"/>
          </p:cNvPicPr>
          <p:nvPr/>
        </p:nvPicPr>
        <p:blipFill>
          <a:blip r:embed="rId6"/>
          <a:stretch>
            <a:fillRect/>
          </a:stretch>
        </p:blipFill>
        <p:spPr>
          <a:xfrm>
            <a:off x="781526" y="4326850"/>
            <a:ext cx="1116449" cy="1339810"/>
          </a:xfrm>
          <a:prstGeom prst="rect">
            <a:avLst/>
          </a:prstGeom>
        </p:spPr>
      </p:pic>
      <p:sp>
        <p:nvSpPr>
          <p:cNvPr id="11" name="Text 5"/>
          <p:cNvSpPr/>
          <p:nvPr/>
        </p:nvSpPr>
        <p:spPr>
          <a:xfrm>
            <a:off x="2232898" y="4550093"/>
            <a:ext cx="2791301" cy="348853"/>
          </a:xfrm>
          <a:prstGeom prst="rect">
            <a:avLst/>
          </a:prstGeom>
          <a:noFill/>
          <a:ln/>
        </p:spPr>
        <p:txBody>
          <a:bodyPr wrap="none" lIns="0" tIns="0" rIns="0" bIns="0" rtlCol="0" anchor="t"/>
          <a:lstStyle/>
          <a:p>
            <a:pPr marL="0" indent="0" algn="l">
              <a:lnSpc>
                <a:spcPts val="2700"/>
              </a:lnSpc>
              <a:buNone/>
            </a:pPr>
            <a:r>
              <a:rPr lang="en-US" sz="2150" b="1" kern="0" spc="-66" dirty="0">
                <a:solidFill>
                  <a:srgbClr val="272525"/>
                </a:solidFill>
                <a:latin typeface="Inter Bold" pitchFamily="34" charset="0"/>
                <a:ea typeface="Inter Bold" pitchFamily="34" charset="-122"/>
                <a:cs typeface="Inter Bold" pitchFamily="34" charset="-120"/>
              </a:rPr>
              <a:t>Accuracy</a:t>
            </a:r>
            <a:endParaRPr lang="en-US" sz="2150" dirty="0"/>
          </a:p>
        </p:txBody>
      </p:sp>
      <p:sp>
        <p:nvSpPr>
          <p:cNvPr id="12" name="Text 6"/>
          <p:cNvSpPr/>
          <p:nvPr/>
        </p:nvSpPr>
        <p:spPr>
          <a:xfrm>
            <a:off x="2232898" y="5032891"/>
            <a:ext cx="6129576" cy="357307"/>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Overall correctness of the model.</a:t>
            </a:r>
            <a:endParaRPr lang="en-US" sz="1750" dirty="0"/>
          </a:p>
        </p:txBody>
      </p:sp>
      <p:pic>
        <p:nvPicPr>
          <p:cNvPr id="13" name="Image 4" descr="preencoded.png"/>
          <p:cNvPicPr>
            <a:picLocks noChangeAspect="1"/>
          </p:cNvPicPr>
          <p:nvPr/>
        </p:nvPicPr>
        <p:blipFill>
          <a:blip r:embed="rId7"/>
          <a:stretch>
            <a:fillRect/>
          </a:stretch>
        </p:blipFill>
        <p:spPr>
          <a:xfrm>
            <a:off x="781526" y="5666661"/>
            <a:ext cx="1116449" cy="1339810"/>
          </a:xfrm>
          <a:prstGeom prst="rect">
            <a:avLst/>
          </a:prstGeom>
        </p:spPr>
      </p:pic>
      <p:sp>
        <p:nvSpPr>
          <p:cNvPr id="14" name="Text 7"/>
          <p:cNvSpPr/>
          <p:nvPr/>
        </p:nvSpPr>
        <p:spPr>
          <a:xfrm>
            <a:off x="2232898" y="5889903"/>
            <a:ext cx="2791301" cy="348853"/>
          </a:xfrm>
          <a:prstGeom prst="rect">
            <a:avLst/>
          </a:prstGeom>
          <a:noFill/>
          <a:ln/>
        </p:spPr>
        <p:txBody>
          <a:bodyPr wrap="none" lIns="0" tIns="0" rIns="0" bIns="0" rtlCol="0" anchor="t"/>
          <a:lstStyle/>
          <a:p>
            <a:pPr marL="0" indent="0" algn="l">
              <a:lnSpc>
                <a:spcPts val="2700"/>
              </a:lnSpc>
              <a:buNone/>
            </a:pPr>
            <a:r>
              <a:rPr lang="en-US" sz="2150" b="1" kern="0" spc="-66" dirty="0">
                <a:solidFill>
                  <a:srgbClr val="272525"/>
                </a:solidFill>
                <a:latin typeface="Inter Bold" pitchFamily="34" charset="0"/>
                <a:ea typeface="Inter Bold" pitchFamily="34" charset="-122"/>
                <a:cs typeface="Inter Bold" pitchFamily="34" charset="-120"/>
              </a:rPr>
              <a:t>F1-Score</a:t>
            </a:r>
            <a:endParaRPr lang="en-US" sz="2150" dirty="0"/>
          </a:p>
        </p:txBody>
      </p:sp>
      <p:sp>
        <p:nvSpPr>
          <p:cNvPr id="15" name="Text 8"/>
          <p:cNvSpPr/>
          <p:nvPr/>
        </p:nvSpPr>
        <p:spPr>
          <a:xfrm>
            <a:off x="2232898" y="6372701"/>
            <a:ext cx="6129576" cy="357307"/>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Balances precision and recall.</a:t>
            </a:r>
            <a:endParaRPr lang="en-US" sz="1750" dirty="0"/>
          </a:p>
        </p:txBody>
      </p:sp>
      <p:sp>
        <p:nvSpPr>
          <p:cNvPr id="16" name="Text 9"/>
          <p:cNvSpPr/>
          <p:nvPr/>
        </p:nvSpPr>
        <p:spPr>
          <a:xfrm>
            <a:off x="781526" y="7257693"/>
            <a:ext cx="7580948" cy="357307"/>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We also use a confusion matrix to show performance.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1174</Words>
  <Application>Microsoft Office PowerPoint</Application>
  <PresentationFormat>Custom</PresentationFormat>
  <Paragraphs>152</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Crimson Pro Bold</vt:lpstr>
      <vt:lpstr>Inter</vt:lpstr>
      <vt:lpstr>Inter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Harikrishnan Miraj</cp:lastModifiedBy>
  <cp:revision>6</cp:revision>
  <dcterms:created xsi:type="dcterms:W3CDTF">2025-03-28T09:22:06Z</dcterms:created>
  <dcterms:modified xsi:type="dcterms:W3CDTF">2025-03-29T11:43:35Z</dcterms:modified>
</cp:coreProperties>
</file>